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2f26b082007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2f26b082007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2f26b082007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2f26b082007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2f26b082007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2f26b082007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2f26b082007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2f26b082007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2f2bec8a675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2f2bec8a675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2f2bec8a675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2f2bec8a675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2f2bec8a675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2f2bec8a675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2f2bec8a675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2f2bec8a675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2f2bec8a675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2f2bec8a675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2f2bec8a675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2f2bec8a675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2f45772a976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2f45772a976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2f2bec8a675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2f2bec8a675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2f2bec8a675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2f2bec8a675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2f45772a976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2f45772a976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2f2bec8a675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2f2bec8a675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2f2bec8a675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2f2bec8a675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2f2bec8a675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2f2bec8a675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2f45772a976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2f45772a976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2f45772a976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2f45772a976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2f45772a976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2f45772a976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2f45772a976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2f45772a976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2f26b08200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2f26b08200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2f26b082007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2f26b082007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2f26b082007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2f26b082007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2f26b082007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2f26b082007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2f45772a97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2f45772a97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2f26b082007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2f26b082007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2"/>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3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8.png"/><Relationship Id="rId4" Type="http://schemas.openxmlformats.org/officeDocument/2006/relationships/image" Target="../media/image8.png"/><Relationship Id="rId5"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1.png"/><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4.png"/><Relationship Id="rId4" Type="http://schemas.openxmlformats.org/officeDocument/2006/relationships/image" Target="../media/image23.png"/><Relationship Id="rId5"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0.png"/><Relationship Id="rId4" Type="http://schemas.openxmlformats.org/officeDocument/2006/relationships/image" Target="../media/image31.png"/><Relationship Id="rId5" Type="http://schemas.openxmlformats.org/officeDocument/2006/relationships/image" Target="../media/image3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9.png"/><Relationship Id="rId4" Type="http://schemas.openxmlformats.org/officeDocument/2006/relationships/image" Target="../media/image16.png"/><Relationship Id="rId5" Type="http://schemas.openxmlformats.org/officeDocument/2006/relationships/image" Target="../media/image1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3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36.png"/><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27.png"/><Relationship Id="rId6" Type="http://schemas.openxmlformats.org/officeDocument/2006/relationships/image" Target="../media/image2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3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4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3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3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35.png"/><Relationship Id="rId4" Type="http://schemas.openxmlformats.org/officeDocument/2006/relationships/image" Target="../media/image3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4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hyperlink" Target="https://insideairbnb.com/get-the-data/" TargetMode="Externa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6.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4.png"/><Relationship Id="rId4" Type="http://schemas.openxmlformats.org/officeDocument/2006/relationships/image" Target="../media/image10.png"/><Relationship Id="rId5"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25472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Airbnb Price </a:t>
            </a:r>
            <a:r>
              <a:rPr lang="en"/>
              <a:t>Recommendations</a:t>
            </a:r>
            <a:endParaRPr/>
          </a:p>
        </p:txBody>
      </p:sp>
      <p:sp>
        <p:nvSpPr>
          <p:cNvPr id="55" name="Google Shape;55;p13"/>
          <p:cNvSpPr txBox="1"/>
          <p:nvPr>
            <p:ph idx="1" type="subTitle"/>
          </p:nvPr>
        </p:nvSpPr>
        <p:spPr>
          <a:xfrm>
            <a:off x="311700" y="246277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Hawaii, Big Island (Kona Side)</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22"/>
          <p:cNvSpPr txBox="1"/>
          <p:nvPr>
            <p:ph type="title"/>
          </p:nvPr>
        </p:nvSpPr>
        <p:spPr>
          <a:xfrm>
            <a:off x="1973663" y="0"/>
            <a:ext cx="45051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u="sng"/>
              <a:t>Feature Extraction: isHoliday</a:t>
            </a:r>
            <a:endParaRPr u="sng"/>
          </a:p>
        </p:txBody>
      </p:sp>
      <p:sp>
        <p:nvSpPr>
          <p:cNvPr id="123" name="Google Shape;123;p22"/>
          <p:cNvSpPr txBox="1"/>
          <p:nvPr>
            <p:ph idx="1" type="body"/>
          </p:nvPr>
        </p:nvSpPr>
        <p:spPr>
          <a:xfrm>
            <a:off x="311700" y="11682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a:p>
            <a:pPr indent="0" lvl="0" marL="0" rtl="0" algn="l">
              <a:spcBef>
                <a:spcPts val="1200"/>
              </a:spcBef>
              <a:spcAft>
                <a:spcPts val="1200"/>
              </a:spcAft>
              <a:buNone/>
            </a:pPr>
            <a:r>
              <a:t/>
            </a:r>
            <a:endParaRPr/>
          </a:p>
        </p:txBody>
      </p:sp>
      <p:pic>
        <p:nvPicPr>
          <p:cNvPr id="124" name="Google Shape;124;p22"/>
          <p:cNvPicPr preferRelativeResize="0"/>
          <p:nvPr/>
        </p:nvPicPr>
        <p:blipFill>
          <a:blip r:embed="rId3">
            <a:alphaModFix/>
          </a:blip>
          <a:stretch>
            <a:fillRect/>
          </a:stretch>
        </p:blipFill>
        <p:spPr>
          <a:xfrm>
            <a:off x="173175" y="1081151"/>
            <a:ext cx="8106076" cy="4125775"/>
          </a:xfrm>
          <a:prstGeom prst="rect">
            <a:avLst/>
          </a:prstGeom>
          <a:noFill/>
          <a:ln>
            <a:noFill/>
          </a:ln>
        </p:spPr>
      </p:pic>
      <p:sp>
        <p:nvSpPr>
          <p:cNvPr id="125" name="Google Shape;125;p22"/>
          <p:cNvSpPr txBox="1"/>
          <p:nvPr/>
        </p:nvSpPr>
        <p:spPr>
          <a:xfrm>
            <a:off x="311700" y="511425"/>
            <a:ext cx="8106000" cy="624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200"/>
              </a:spcAft>
              <a:buClr>
                <a:schemeClr val="dk1"/>
              </a:buClr>
              <a:buSzPts val="1100"/>
              <a:buFont typeface="Arial"/>
              <a:buNone/>
            </a:pPr>
            <a:r>
              <a:rPr lang="en">
                <a:solidFill>
                  <a:schemeClr val="dk2"/>
                </a:solidFill>
              </a:rPr>
              <a:t>-The first feature that I built was the ‘isHoliday’ feature.  I removed some outliers and investigated the price over time graph.  It showed spikes during most major holidays.</a:t>
            </a:r>
            <a:endParaRPr>
              <a:solidFill>
                <a:schemeClr val="dk2"/>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23"/>
          <p:cNvSpPr txBox="1"/>
          <p:nvPr>
            <p:ph type="title"/>
          </p:nvPr>
        </p:nvSpPr>
        <p:spPr>
          <a:xfrm>
            <a:off x="2311925" y="59650"/>
            <a:ext cx="38187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u="sng"/>
              <a:t>Feature Extraction: Time</a:t>
            </a:r>
            <a:endParaRPr u="sng"/>
          </a:p>
        </p:txBody>
      </p:sp>
      <p:sp>
        <p:nvSpPr>
          <p:cNvPr id="131" name="Google Shape;131;p23"/>
          <p:cNvSpPr txBox="1"/>
          <p:nvPr>
            <p:ph idx="1" type="body"/>
          </p:nvPr>
        </p:nvSpPr>
        <p:spPr>
          <a:xfrm>
            <a:off x="177400" y="567375"/>
            <a:ext cx="6944100" cy="654600"/>
          </a:xfrm>
          <a:prstGeom prst="rect">
            <a:avLst/>
          </a:prstGeom>
        </p:spPr>
        <p:txBody>
          <a:bodyPr anchorCtr="0" anchor="t" bIns="91425" lIns="91425" spcFirstLastPara="1" rIns="91425" wrap="square" tIns="91425">
            <a:normAutofit lnSpcReduction="10000"/>
          </a:bodyPr>
          <a:lstStyle/>
          <a:p>
            <a:pPr indent="0" lvl="0" marL="0" rtl="0" algn="l">
              <a:lnSpc>
                <a:spcPct val="95000"/>
              </a:lnSpc>
              <a:spcBef>
                <a:spcPts val="0"/>
              </a:spcBef>
              <a:spcAft>
                <a:spcPts val="1200"/>
              </a:spcAft>
              <a:buSzPts val="1018"/>
              <a:buNone/>
            </a:pPr>
            <a:r>
              <a:rPr lang="en" sz="1165"/>
              <a:t>Because the data contains many different days where listings have the same price, I decided to aggregate the data by week.  I decided that enough people were changing their prices on a weekly basis to justify aggregating by week.</a:t>
            </a:r>
            <a:endParaRPr sz="1165"/>
          </a:p>
        </p:txBody>
      </p:sp>
      <p:pic>
        <p:nvPicPr>
          <p:cNvPr id="132" name="Google Shape;132;p23"/>
          <p:cNvPicPr preferRelativeResize="0"/>
          <p:nvPr/>
        </p:nvPicPr>
        <p:blipFill>
          <a:blip r:embed="rId3">
            <a:alphaModFix/>
          </a:blip>
          <a:stretch>
            <a:fillRect/>
          </a:stretch>
        </p:blipFill>
        <p:spPr>
          <a:xfrm>
            <a:off x="74675" y="1121550"/>
            <a:ext cx="6763801" cy="3929525"/>
          </a:xfrm>
          <a:prstGeom prst="rect">
            <a:avLst/>
          </a:prstGeom>
          <a:noFill/>
          <a:ln>
            <a:noFill/>
          </a:ln>
        </p:spPr>
      </p:pic>
      <p:sp>
        <p:nvSpPr>
          <p:cNvPr id="133" name="Google Shape;133;p23"/>
          <p:cNvSpPr txBox="1"/>
          <p:nvPr/>
        </p:nvSpPr>
        <p:spPr>
          <a:xfrm>
            <a:off x="7018925" y="1064525"/>
            <a:ext cx="2070000" cy="252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rPr>
              <a:t>-Prices are changed on a weekly basis roughly 25% of the time.</a:t>
            </a:r>
            <a:endParaRPr sz="1800">
              <a:solidFill>
                <a:schemeClr val="dk2"/>
              </a:solidFill>
            </a:endParaRPr>
          </a:p>
          <a:p>
            <a:pPr indent="0" lvl="0" marL="0" rtl="0" algn="l">
              <a:spcBef>
                <a:spcPts val="0"/>
              </a:spcBef>
              <a:spcAft>
                <a:spcPts val="0"/>
              </a:spcAft>
              <a:buNone/>
            </a:pPr>
            <a:r>
              <a:t/>
            </a:r>
            <a:endParaRPr sz="1800">
              <a:solidFill>
                <a:schemeClr val="dk2"/>
              </a:solidFill>
            </a:endParaRPr>
          </a:p>
          <a:p>
            <a:pPr indent="0" lvl="0" marL="0" rtl="0" algn="l">
              <a:spcBef>
                <a:spcPts val="0"/>
              </a:spcBef>
              <a:spcAft>
                <a:spcPts val="0"/>
              </a:spcAft>
              <a:buNone/>
            </a:pPr>
            <a:r>
              <a:rPr lang="en" sz="1800">
                <a:solidFill>
                  <a:schemeClr val="dk2"/>
                </a:solidFill>
              </a:rPr>
              <a:t>-Prices are changed on a monthly basis 44.45%</a:t>
            </a:r>
            <a:endParaRPr sz="1800">
              <a:solidFill>
                <a:schemeClr val="dk2"/>
              </a:solidFill>
            </a:endParaRPr>
          </a:p>
          <a:p>
            <a:pPr indent="0" lvl="0" marL="0" rtl="0" algn="l">
              <a:spcBef>
                <a:spcPts val="0"/>
              </a:spcBef>
              <a:spcAft>
                <a:spcPts val="0"/>
              </a:spcAft>
              <a:buNone/>
            </a:pPr>
            <a:r>
              <a:t/>
            </a:r>
            <a:endParaRPr sz="1800">
              <a:solidFill>
                <a:schemeClr val="dk2"/>
              </a:solidFill>
            </a:endParaRPr>
          </a:p>
          <a:p>
            <a:pPr indent="0" lvl="0" marL="0" rtl="0" algn="l">
              <a:spcBef>
                <a:spcPts val="0"/>
              </a:spcBef>
              <a:spcAft>
                <a:spcPts val="0"/>
              </a:spcAft>
              <a:buNone/>
            </a:pPr>
            <a:r>
              <a:t/>
            </a:r>
            <a:endParaRPr sz="1800">
              <a:solidFill>
                <a:schemeClr val="dk2"/>
              </a:solidFill>
            </a:endParaRPr>
          </a:p>
          <a:p>
            <a:pPr indent="0" lvl="0" marL="0" rtl="0" algn="l">
              <a:spcBef>
                <a:spcPts val="0"/>
              </a:spcBef>
              <a:spcAft>
                <a:spcPts val="0"/>
              </a:spcAft>
              <a:buNone/>
            </a:pPr>
            <a:r>
              <a:t/>
            </a:r>
            <a:endParaRPr sz="1800">
              <a:solidFill>
                <a:schemeClr val="dk2"/>
              </a:solidFill>
            </a:endParaRPr>
          </a:p>
          <a:p>
            <a:pPr indent="0" lvl="0" marL="0" rtl="0" algn="l">
              <a:spcBef>
                <a:spcPts val="0"/>
              </a:spcBef>
              <a:spcAft>
                <a:spcPts val="0"/>
              </a:spcAft>
              <a:buNone/>
            </a:pPr>
            <a:r>
              <a:t/>
            </a:r>
            <a:endParaRPr sz="1800">
              <a:solidFill>
                <a:schemeClr val="dk2"/>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24"/>
          <p:cNvSpPr txBox="1"/>
          <p:nvPr>
            <p:ph type="title"/>
          </p:nvPr>
        </p:nvSpPr>
        <p:spPr>
          <a:xfrm>
            <a:off x="1967725" y="445025"/>
            <a:ext cx="54132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u="sng"/>
              <a:t>Summary of Time Related Features</a:t>
            </a:r>
            <a:endParaRPr u="sng"/>
          </a:p>
        </p:txBody>
      </p:sp>
      <p:sp>
        <p:nvSpPr>
          <p:cNvPr id="139" name="Google Shape;139;p2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-Month was also kept as a feature that would serve as a flag in order to capture seasonal changes.</a:t>
            </a:r>
            <a:endParaRPr/>
          </a:p>
          <a:p>
            <a:pPr indent="0" lvl="0" marL="0" rtl="0" algn="l">
              <a:spcBef>
                <a:spcPts val="1200"/>
              </a:spcBef>
              <a:spcAft>
                <a:spcPts val="0"/>
              </a:spcAft>
              <a:buNone/>
            </a:pPr>
            <a:r>
              <a:rPr b="1" lang="en" u="sng"/>
              <a:t>Summary of time/seasonal related features</a:t>
            </a:r>
            <a:endParaRPr b="1" u="sng"/>
          </a:p>
          <a:p>
            <a:pPr indent="0" lvl="0" marL="0" rtl="0" algn="l">
              <a:spcBef>
                <a:spcPts val="1200"/>
              </a:spcBef>
              <a:spcAft>
                <a:spcPts val="0"/>
              </a:spcAft>
              <a:buNone/>
            </a:pPr>
            <a:r>
              <a:rPr lang="en"/>
              <a:t>-Time (integer 1-58)</a:t>
            </a:r>
            <a:endParaRPr/>
          </a:p>
          <a:p>
            <a:pPr indent="0" lvl="0" marL="0" rtl="0" algn="l">
              <a:spcBef>
                <a:spcPts val="1200"/>
              </a:spcBef>
              <a:spcAft>
                <a:spcPts val="0"/>
              </a:spcAft>
              <a:buNone/>
            </a:pPr>
            <a:r>
              <a:rPr lang="en"/>
              <a:t>-Month (integer 1-12)</a:t>
            </a:r>
            <a:endParaRPr/>
          </a:p>
          <a:p>
            <a:pPr indent="0" lvl="0" marL="0" rtl="0" algn="l">
              <a:spcBef>
                <a:spcPts val="1200"/>
              </a:spcBef>
              <a:spcAft>
                <a:spcPts val="1200"/>
              </a:spcAft>
              <a:buNone/>
            </a:pPr>
            <a:r>
              <a:rPr lang="en"/>
              <a:t>-IsHoliday (boolean)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5"/>
          <p:cNvSpPr txBox="1"/>
          <p:nvPr>
            <p:ph type="title"/>
          </p:nvPr>
        </p:nvSpPr>
        <p:spPr>
          <a:xfrm>
            <a:off x="76775" y="0"/>
            <a:ext cx="4419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u="sng"/>
              <a:t>Feature Extraction:  Location</a:t>
            </a:r>
            <a:endParaRPr u="sng"/>
          </a:p>
        </p:txBody>
      </p:sp>
      <p:sp>
        <p:nvSpPr>
          <p:cNvPr id="145" name="Google Shape;145;p25"/>
          <p:cNvSpPr txBox="1"/>
          <p:nvPr/>
        </p:nvSpPr>
        <p:spPr>
          <a:xfrm>
            <a:off x="0" y="640500"/>
            <a:ext cx="2972100" cy="386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dk2"/>
                </a:solidFill>
              </a:rPr>
              <a:t>The listings csv provided a column called ‘neighbourhoods’ which identified each listing by a general geographic location.  Prices in the South Kohala area showed to be higher than in other areas.  South Kona had the lowest average price.  These locations were used as features.</a:t>
            </a:r>
            <a:endParaRPr sz="1500">
              <a:solidFill>
                <a:schemeClr val="dk2"/>
              </a:solidFill>
            </a:endParaRPr>
          </a:p>
        </p:txBody>
      </p:sp>
      <p:pic>
        <p:nvPicPr>
          <p:cNvPr id="146" name="Google Shape;146;p25"/>
          <p:cNvPicPr preferRelativeResize="0"/>
          <p:nvPr/>
        </p:nvPicPr>
        <p:blipFill>
          <a:blip r:embed="rId3">
            <a:alphaModFix/>
          </a:blip>
          <a:stretch>
            <a:fillRect/>
          </a:stretch>
        </p:blipFill>
        <p:spPr>
          <a:xfrm>
            <a:off x="2873400" y="452050"/>
            <a:ext cx="5026401" cy="4452349"/>
          </a:xfrm>
          <a:prstGeom prst="rect">
            <a:avLst/>
          </a:prstGeom>
          <a:noFill/>
          <a:ln>
            <a:noFill/>
          </a:ln>
        </p:spPr>
      </p:pic>
      <p:pic>
        <p:nvPicPr>
          <p:cNvPr id="147" name="Google Shape;147;p25"/>
          <p:cNvPicPr preferRelativeResize="0"/>
          <p:nvPr/>
        </p:nvPicPr>
        <p:blipFill>
          <a:blip r:embed="rId4">
            <a:alphaModFix/>
          </a:blip>
          <a:stretch>
            <a:fillRect/>
          </a:stretch>
        </p:blipFill>
        <p:spPr>
          <a:xfrm>
            <a:off x="163413" y="3115250"/>
            <a:ext cx="2645275" cy="1578625"/>
          </a:xfrm>
          <a:prstGeom prst="rect">
            <a:avLst/>
          </a:prstGeom>
          <a:noFill/>
          <a:ln>
            <a:noFill/>
          </a:ln>
        </p:spPr>
      </p:pic>
      <p:pic>
        <p:nvPicPr>
          <p:cNvPr id="148" name="Google Shape;148;p25"/>
          <p:cNvPicPr preferRelativeResize="0"/>
          <p:nvPr/>
        </p:nvPicPr>
        <p:blipFill>
          <a:blip r:embed="rId5">
            <a:alphaModFix/>
          </a:blip>
          <a:stretch>
            <a:fillRect/>
          </a:stretch>
        </p:blipFill>
        <p:spPr>
          <a:xfrm>
            <a:off x="2823500" y="497775"/>
            <a:ext cx="1376850" cy="7634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26"/>
          <p:cNvSpPr txBox="1"/>
          <p:nvPr>
            <p:ph type="title"/>
          </p:nvPr>
        </p:nvSpPr>
        <p:spPr>
          <a:xfrm>
            <a:off x="81400" y="61175"/>
            <a:ext cx="4031100" cy="706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u="sng"/>
              <a:t>Feature Extraction:Resort Areas</a:t>
            </a:r>
            <a:endParaRPr u="sng"/>
          </a:p>
        </p:txBody>
      </p:sp>
      <p:pic>
        <p:nvPicPr>
          <p:cNvPr id="154" name="Google Shape;154;p26"/>
          <p:cNvPicPr preferRelativeResize="0"/>
          <p:nvPr/>
        </p:nvPicPr>
        <p:blipFill>
          <a:blip r:embed="rId3">
            <a:alphaModFix/>
          </a:blip>
          <a:stretch>
            <a:fillRect/>
          </a:stretch>
        </p:blipFill>
        <p:spPr>
          <a:xfrm>
            <a:off x="4310025" y="61175"/>
            <a:ext cx="4436653" cy="5143500"/>
          </a:xfrm>
          <a:prstGeom prst="rect">
            <a:avLst/>
          </a:prstGeom>
          <a:noFill/>
          <a:ln>
            <a:noFill/>
          </a:ln>
        </p:spPr>
      </p:pic>
      <p:sp>
        <p:nvSpPr>
          <p:cNvPr id="155" name="Google Shape;155;p26"/>
          <p:cNvSpPr txBox="1"/>
          <p:nvPr/>
        </p:nvSpPr>
        <p:spPr>
          <a:xfrm>
            <a:off x="183250" y="1024838"/>
            <a:ext cx="3827400" cy="80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rPr>
              <a:t>I defined 3 major resort areas to serve as categorical features.  </a:t>
            </a:r>
            <a:endParaRPr sz="1800">
              <a:solidFill>
                <a:schemeClr val="dk2"/>
              </a:solidFill>
            </a:endParaRPr>
          </a:p>
        </p:txBody>
      </p:sp>
      <p:pic>
        <p:nvPicPr>
          <p:cNvPr id="156" name="Google Shape;156;p26"/>
          <p:cNvPicPr preferRelativeResize="0"/>
          <p:nvPr/>
        </p:nvPicPr>
        <p:blipFill>
          <a:blip r:embed="rId4">
            <a:alphaModFix/>
          </a:blip>
          <a:stretch>
            <a:fillRect/>
          </a:stretch>
        </p:blipFill>
        <p:spPr>
          <a:xfrm>
            <a:off x="141425" y="2082700"/>
            <a:ext cx="3598300" cy="20116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27"/>
          <p:cNvSpPr txBox="1"/>
          <p:nvPr>
            <p:ph type="title"/>
          </p:nvPr>
        </p:nvSpPr>
        <p:spPr>
          <a:xfrm>
            <a:off x="0" y="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u="sng"/>
              <a:t>Feature Extraction:Ocean Proximity</a:t>
            </a:r>
            <a:endParaRPr u="sng"/>
          </a:p>
        </p:txBody>
      </p:sp>
      <p:pic>
        <p:nvPicPr>
          <p:cNvPr id="162" name="Google Shape;162;p27"/>
          <p:cNvPicPr preferRelativeResize="0"/>
          <p:nvPr/>
        </p:nvPicPr>
        <p:blipFill>
          <a:blip r:embed="rId3">
            <a:alphaModFix/>
          </a:blip>
          <a:stretch>
            <a:fillRect/>
          </a:stretch>
        </p:blipFill>
        <p:spPr>
          <a:xfrm>
            <a:off x="5308000" y="164500"/>
            <a:ext cx="3524301" cy="5093776"/>
          </a:xfrm>
          <a:prstGeom prst="rect">
            <a:avLst/>
          </a:prstGeom>
          <a:noFill/>
          <a:ln>
            <a:noFill/>
          </a:ln>
        </p:spPr>
      </p:pic>
      <p:pic>
        <p:nvPicPr>
          <p:cNvPr id="163" name="Google Shape;163;p27"/>
          <p:cNvPicPr preferRelativeResize="0"/>
          <p:nvPr/>
        </p:nvPicPr>
        <p:blipFill>
          <a:blip r:embed="rId4">
            <a:alphaModFix/>
          </a:blip>
          <a:stretch>
            <a:fillRect/>
          </a:stretch>
        </p:blipFill>
        <p:spPr>
          <a:xfrm>
            <a:off x="152400" y="725100"/>
            <a:ext cx="5003199" cy="2810786"/>
          </a:xfrm>
          <a:prstGeom prst="rect">
            <a:avLst/>
          </a:prstGeom>
          <a:noFill/>
          <a:ln>
            <a:noFill/>
          </a:ln>
        </p:spPr>
      </p:pic>
      <p:pic>
        <p:nvPicPr>
          <p:cNvPr id="164" name="Google Shape;164;p27"/>
          <p:cNvPicPr preferRelativeResize="0"/>
          <p:nvPr/>
        </p:nvPicPr>
        <p:blipFill>
          <a:blip r:embed="rId5">
            <a:alphaModFix/>
          </a:blip>
          <a:stretch>
            <a:fillRect/>
          </a:stretch>
        </p:blipFill>
        <p:spPr>
          <a:xfrm>
            <a:off x="427025" y="3688275"/>
            <a:ext cx="4211975" cy="15458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28"/>
          <p:cNvSpPr txBox="1"/>
          <p:nvPr>
            <p:ph type="title"/>
          </p:nvPr>
        </p:nvSpPr>
        <p:spPr>
          <a:xfrm>
            <a:off x="2116600" y="0"/>
            <a:ext cx="51765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u="sng"/>
              <a:t>Feature Extraction: Property Group</a:t>
            </a:r>
            <a:endParaRPr u="sng"/>
          </a:p>
        </p:txBody>
      </p:sp>
      <p:pic>
        <p:nvPicPr>
          <p:cNvPr id="170" name="Google Shape;170;p28"/>
          <p:cNvPicPr preferRelativeResize="0"/>
          <p:nvPr/>
        </p:nvPicPr>
        <p:blipFill>
          <a:blip r:embed="rId3">
            <a:alphaModFix/>
          </a:blip>
          <a:stretch>
            <a:fillRect/>
          </a:stretch>
        </p:blipFill>
        <p:spPr>
          <a:xfrm>
            <a:off x="0" y="572700"/>
            <a:ext cx="4626851" cy="2467650"/>
          </a:xfrm>
          <a:prstGeom prst="rect">
            <a:avLst/>
          </a:prstGeom>
          <a:noFill/>
          <a:ln>
            <a:noFill/>
          </a:ln>
        </p:spPr>
      </p:pic>
      <p:pic>
        <p:nvPicPr>
          <p:cNvPr id="171" name="Google Shape;171;p28"/>
          <p:cNvPicPr preferRelativeResize="0"/>
          <p:nvPr/>
        </p:nvPicPr>
        <p:blipFill>
          <a:blip r:embed="rId4">
            <a:alphaModFix/>
          </a:blip>
          <a:stretch>
            <a:fillRect/>
          </a:stretch>
        </p:blipFill>
        <p:spPr>
          <a:xfrm>
            <a:off x="0" y="2934475"/>
            <a:ext cx="4849601" cy="2586450"/>
          </a:xfrm>
          <a:prstGeom prst="rect">
            <a:avLst/>
          </a:prstGeom>
          <a:noFill/>
          <a:ln>
            <a:noFill/>
          </a:ln>
        </p:spPr>
      </p:pic>
      <p:pic>
        <p:nvPicPr>
          <p:cNvPr id="172" name="Google Shape;172;p28"/>
          <p:cNvPicPr preferRelativeResize="0"/>
          <p:nvPr/>
        </p:nvPicPr>
        <p:blipFill>
          <a:blip r:embed="rId5">
            <a:alphaModFix/>
          </a:blip>
          <a:stretch>
            <a:fillRect/>
          </a:stretch>
        </p:blipFill>
        <p:spPr>
          <a:xfrm>
            <a:off x="4780475" y="3042963"/>
            <a:ext cx="4442749" cy="2369476"/>
          </a:xfrm>
          <a:prstGeom prst="rect">
            <a:avLst/>
          </a:prstGeom>
          <a:noFill/>
          <a:ln>
            <a:noFill/>
          </a:ln>
        </p:spPr>
      </p:pic>
      <p:sp>
        <p:nvSpPr>
          <p:cNvPr id="173" name="Google Shape;173;p28"/>
          <p:cNvSpPr txBox="1"/>
          <p:nvPr/>
        </p:nvSpPr>
        <p:spPr>
          <a:xfrm>
            <a:off x="5099625" y="668975"/>
            <a:ext cx="3772800" cy="201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dk2"/>
                </a:solidFill>
              </a:rPr>
              <a:t>There were many property types represented in the dataset.  Many of them fell into the same price category so i decided to place property types into smaller groups that were then used as features</a:t>
            </a:r>
            <a:r>
              <a:rPr lang="en" sz="1800">
                <a:solidFill>
                  <a:schemeClr val="dk2"/>
                </a:solidFill>
              </a:rPr>
              <a:t>.</a:t>
            </a:r>
            <a:endParaRPr sz="1800">
              <a:solidFill>
                <a:schemeClr val="dk2"/>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29"/>
          <p:cNvSpPr txBox="1"/>
          <p:nvPr>
            <p:ph type="title"/>
          </p:nvPr>
        </p:nvSpPr>
        <p:spPr>
          <a:xfrm>
            <a:off x="0" y="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Categorizing property types into smaller groups</a:t>
            </a:r>
            <a:endParaRPr/>
          </a:p>
        </p:txBody>
      </p:sp>
      <p:pic>
        <p:nvPicPr>
          <p:cNvPr id="179" name="Google Shape;179;p29"/>
          <p:cNvPicPr preferRelativeResize="0"/>
          <p:nvPr/>
        </p:nvPicPr>
        <p:blipFill>
          <a:blip r:embed="rId3">
            <a:alphaModFix/>
          </a:blip>
          <a:stretch>
            <a:fillRect/>
          </a:stretch>
        </p:blipFill>
        <p:spPr>
          <a:xfrm>
            <a:off x="0" y="900225"/>
            <a:ext cx="6487802" cy="1883025"/>
          </a:xfrm>
          <a:prstGeom prst="rect">
            <a:avLst/>
          </a:prstGeom>
          <a:noFill/>
          <a:ln>
            <a:noFill/>
          </a:ln>
        </p:spPr>
      </p:pic>
      <p:sp>
        <p:nvSpPr>
          <p:cNvPr id="180" name="Google Shape;180;p29"/>
          <p:cNvSpPr txBox="1"/>
          <p:nvPr/>
        </p:nvSpPr>
        <p:spPr>
          <a:xfrm>
            <a:off x="118350" y="427725"/>
            <a:ext cx="8283900" cy="47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dk2"/>
                </a:solidFill>
              </a:rPr>
              <a:t>Property types were put into smaller groups based on there similarities in price.  ANOVA and subsequent Tukey tests showed that each of the groups was significantly different from each other</a:t>
            </a:r>
            <a:r>
              <a:rPr lang="en" sz="1800">
                <a:solidFill>
                  <a:schemeClr val="dk2"/>
                </a:solidFill>
              </a:rPr>
              <a:t>.</a:t>
            </a:r>
            <a:endParaRPr sz="1800">
              <a:solidFill>
                <a:schemeClr val="dk2"/>
              </a:solidFill>
            </a:endParaRPr>
          </a:p>
        </p:txBody>
      </p:sp>
      <p:pic>
        <p:nvPicPr>
          <p:cNvPr id="181" name="Google Shape;181;p29"/>
          <p:cNvPicPr preferRelativeResize="0"/>
          <p:nvPr/>
        </p:nvPicPr>
        <p:blipFill>
          <a:blip r:embed="rId4">
            <a:alphaModFix/>
          </a:blip>
          <a:stretch>
            <a:fillRect/>
          </a:stretch>
        </p:blipFill>
        <p:spPr>
          <a:xfrm>
            <a:off x="4713925" y="2558963"/>
            <a:ext cx="4485900" cy="2691528"/>
          </a:xfrm>
          <a:prstGeom prst="rect">
            <a:avLst/>
          </a:prstGeom>
          <a:noFill/>
          <a:ln>
            <a:noFill/>
          </a:ln>
        </p:spPr>
      </p:pic>
      <p:pic>
        <p:nvPicPr>
          <p:cNvPr id="182" name="Google Shape;182;p29"/>
          <p:cNvPicPr preferRelativeResize="0"/>
          <p:nvPr/>
        </p:nvPicPr>
        <p:blipFill>
          <a:blip r:embed="rId5">
            <a:alphaModFix/>
          </a:blip>
          <a:stretch>
            <a:fillRect/>
          </a:stretch>
        </p:blipFill>
        <p:spPr>
          <a:xfrm>
            <a:off x="118350" y="2783250"/>
            <a:ext cx="4485900" cy="22429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30"/>
          <p:cNvSpPr txBox="1"/>
          <p:nvPr>
            <p:ph type="title"/>
          </p:nvPr>
        </p:nvSpPr>
        <p:spPr>
          <a:xfrm>
            <a:off x="1140550" y="72150"/>
            <a:ext cx="6690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u="sng"/>
              <a:t>Feature Extraction: Amenity Related Features</a:t>
            </a:r>
            <a:endParaRPr u="sng"/>
          </a:p>
        </p:txBody>
      </p:sp>
      <p:pic>
        <p:nvPicPr>
          <p:cNvPr id="188" name="Google Shape;188;p30"/>
          <p:cNvPicPr preferRelativeResize="0"/>
          <p:nvPr/>
        </p:nvPicPr>
        <p:blipFill>
          <a:blip r:embed="rId3">
            <a:alphaModFix/>
          </a:blip>
          <a:stretch>
            <a:fillRect/>
          </a:stretch>
        </p:blipFill>
        <p:spPr>
          <a:xfrm>
            <a:off x="0" y="1675100"/>
            <a:ext cx="8334873" cy="3621951"/>
          </a:xfrm>
          <a:prstGeom prst="rect">
            <a:avLst/>
          </a:prstGeom>
          <a:noFill/>
          <a:ln>
            <a:noFill/>
          </a:ln>
        </p:spPr>
      </p:pic>
      <p:sp>
        <p:nvSpPr>
          <p:cNvPr id="189" name="Google Shape;189;p30"/>
          <p:cNvSpPr txBox="1"/>
          <p:nvPr/>
        </p:nvSpPr>
        <p:spPr>
          <a:xfrm>
            <a:off x="54825" y="471600"/>
            <a:ext cx="8598000" cy="35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dk2"/>
                </a:solidFill>
              </a:rPr>
              <a:t>The amenities column was used to determine if the listing had a private pool/hot tub.  There were many listings that mentioned a pool/hot tub in their listing, however it was found that only the mention of a ‘private’ pool/hot tub provided meaningful variation in price.  The ‘hasPool’ and ‘hasHotTub’ features were set to True only if the amenities column specifies a ‘private’ pool or hot tub.  </a:t>
            </a:r>
            <a:endParaRPr sz="1600">
              <a:solidFill>
                <a:schemeClr val="dk2"/>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31"/>
          <p:cNvSpPr txBox="1"/>
          <p:nvPr>
            <p:ph type="title"/>
          </p:nvPr>
        </p:nvSpPr>
        <p:spPr>
          <a:xfrm>
            <a:off x="1912875" y="290850"/>
            <a:ext cx="55119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u="sng"/>
              <a:t>Feature Extraction: Ratings Features</a:t>
            </a:r>
            <a:endParaRPr u="sng"/>
          </a:p>
        </p:txBody>
      </p:sp>
      <p:sp>
        <p:nvSpPr>
          <p:cNvPr id="195" name="Google Shape;195;p31"/>
          <p:cNvSpPr txBox="1"/>
          <p:nvPr>
            <p:ph idx="1" type="body"/>
          </p:nvPr>
        </p:nvSpPr>
        <p:spPr>
          <a:xfrm>
            <a:off x="147200" y="863550"/>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100"/>
              <a:t>I chose three ratings columns to use as features.  I tried to choose ones that were not as correlated with each other.  The following three columns were selected as features.</a:t>
            </a:r>
            <a:endParaRPr sz="1100"/>
          </a:p>
          <a:p>
            <a:pPr indent="0" lvl="0" marL="0" rtl="0" algn="l">
              <a:spcBef>
                <a:spcPts val="1200"/>
              </a:spcBef>
              <a:spcAft>
                <a:spcPts val="0"/>
              </a:spcAft>
              <a:buNone/>
            </a:pPr>
            <a:r>
              <a:rPr b="1" lang="en" sz="1100"/>
              <a:t>-Review_scores_cleanliness</a:t>
            </a:r>
            <a:endParaRPr b="1" sz="1100"/>
          </a:p>
          <a:p>
            <a:pPr indent="0" lvl="0" marL="0" rtl="0" algn="l">
              <a:spcBef>
                <a:spcPts val="1200"/>
              </a:spcBef>
              <a:spcAft>
                <a:spcPts val="0"/>
              </a:spcAft>
              <a:buNone/>
            </a:pPr>
            <a:r>
              <a:rPr b="1" lang="en" sz="1100"/>
              <a:t>-Review_scores_location</a:t>
            </a:r>
            <a:endParaRPr b="1" sz="1100"/>
          </a:p>
          <a:p>
            <a:pPr indent="0" lvl="0" marL="0" rtl="0" algn="l">
              <a:spcBef>
                <a:spcPts val="1200"/>
              </a:spcBef>
              <a:spcAft>
                <a:spcPts val="1200"/>
              </a:spcAft>
              <a:buNone/>
            </a:pPr>
            <a:r>
              <a:rPr b="1" lang="en" sz="1100"/>
              <a:t>-Review_scores_rating (overall rating)</a:t>
            </a:r>
            <a:endParaRPr b="1" sz="1100"/>
          </a:p>
        </p:txBody>
      </p:sp>
      <p:pic>
        <p:nvPicPr>
          <p:cNvPr id="196" name="Google Shape;196;p31"/>
          <p:cNvPicPr preferRelativeResize="0"/>
          <p:nvPr/>
        </p:nvPicPr>
        <p:blipFill>
          <a:blip r:embed="rId3">
            <a:alphaModFix/>
          </a:blip>
          <a:stretch>
            <a:fillRect/>
          </a:stretch>
        </p:blipFill>
        <p:spPr>
          <a:xfrm>
            <a:off x="4730875" y="1665275"/>
            <a:ext cx="4413123" cy="3416401"/>
          </a:xfrm>
          <a:prstGeom prst="rect">
            <a:avLst/>
          </a:prstGeom>
          <a:noFill/>
          <a:ln>
            <a:noFill/>
          </a:ln>
        </p:spPr>
      </p:pic>
      <p:pic>
        <p:nvPicPr>
          <p:cNvPr id="197" name="Google Shape;197;p31"/>
          <p:cNvPicPr preferRelativeResize="0"/>
          <p:nvPr/>
        </p:nvPicPr>
        <p:blipFill>
          <a:blip r:embed="rId4">
            <a:alphaModFix/>
          </a:blip>
          <a:stretch>
            <a:fillRect/>
          </a:stretch>
        </p:blipFill>
        <p:spPr>
          <a:xfrm>
            <a:off x="223975" y="3809925"/>
            <a:ext cx="4252526" cy="1169075"/>
          </a:xfrm>
          <a:prstGeom prst="rect">
            <a:avLst/>
          </a:prstGeom>
          <a:noFill/>
          <a:ln>
            <a:noFill/>
          </a:ln>
        </p:spPr>
      </p:pic>
      <p:sp>
        <p:nvSpPr>
          <p:cNvPr id="198" name="Google Shape;198;p31"/>
          <p:cNvSpPr txBox="1"/>
          <p:nvPr/>
        </p:nvSpPr>
        <p:spPr>
          <a:xfrm>
            <a:off x="98725" y="2703350"/>
            <a:ext cx="4092600" cy="75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rPr>
              <a:t>The features are not very highly correlated with price.</a:t>
            </a:r>
            <a:endParaRPr>
              <a:solidFill>
                <a:schemeClr val="dk2"/>
              </a:solidFill>
            </a:endParaRPr>
          </a:p>
        </p:txBody>
      </p:sp>
      <p:sp>
        <p:nvSpPr>
          <p:cNvPr id="199" name="Google Shape;199;p31"/>
          <p:cNvSpPr txBox="1"/>
          <p:nvPr/>
        </p:nvSpPr>
        <p:spPr>
          <a:xfrm>
            <a:off x="965100" y="3322950"/>
            <a:ext cx="2752800" cy="42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u="sng">
                <a:solidFill>
                  <a:schemeClr val="dk2"/>
                </a:solidFill>
              </a:rPr>
              <a:t>Correlation with Price</a:t>
            </a:r>
            <a:endParaRPr b="1" sz="1800" u="sng">
              <a:solidFill>
                <a:schemeClr val="dk2"/>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4"/>
          <p:cNvSpPr txBox="1"/>
          <p:nvPr>
            <p:ph type="ctrTitle"/>
          </p:nvPr>
        </p:nvSpPr>
        <p:spPr>
          <a:xfrm>
            <a:off x="443301" y="86550"/>
            <a:ext cx="7529700" cy="10431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t/>
            </a:r>
            <a:endParaRPr sz="2400"/>
          </a:p>
          <a:p>
            <a:pPr indent="0" lvl="0" marL="0" rtl="0" algn="ctr">
              <a:spcBef>
                <a:spcPts val="0"/>
              </a:spcBef>
              <a:spcAft>
                <a:spcPts val="0"/>
              </a:spcAft>
              <a:buNone/>
            </a:pPr>
            <a:r>
              <a:rPr b="1" lang="en" sz="2400" u="sng"/>
              <a:t>Executive Summary</a:t>
            </a:r>
            <a:endParaRPr b="1" sz="2400" u="sng"/>
          </a:p>
        </p:txBody>
      </p:sp>
      <p:sp>
        <p:nvSpPr>
          <p:cNvPr id="61" name="Google Shape;61;p14"/>
          <p:cNvSpPr txBox="1"/>
          <p:nvPr/>
        </p:nvSpPr>
        <p:spPr>
          <a:xfrm>
            <a:off x="426450" y="1259975"/>
            <a:ext cx="8291100" cy="141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rPr>
              <a:t>After extracting a variety of features and considering a number of models, I was able to  build an xgBoost regressor that can predict the price of an airbnb listing with an average cross validated Root Mean Squared Error of $119 and an R2 score of 0.7508.   The model is able to predict prices for smaller units better than it can for larger ones.  The average RMSE for listings of 3 bedrooms or less is $71.   </a:t>
            </a:r>
            <a:endParaRPr sz="1800">
              <a:solidFill>
                <a:schemeClr val="dk2"/>
              </a:solidFill>
            </a:endParaRPr>
          </a:p>
          <a:p>
            <a:pPr indent="0" lvl="0" marL="0" rtl="0" algn="l">
              <a:spcBef>
                <a:spcPts val="0"/>
              </a:spcBef>
              <a:spcAft>
                <a:spcPts val="0"/>
              </a:spcAft>
              <a:buNone/>
            </a:pPr>
            <a:r>
              <a:t/>
            </a:r>
            <a:endParaRPr sz="1800">
              <a:solidFill>
                <a:schemeClr val="dk2"/>
              </a:solidFill>
            </a:endParaRPr>
          </a:p>
          <a:p>
            <a:pPr indent="0" lvl="0" marL="0" rtl="0" algn="l">
              <a:spcBef>
                <a:spcPts val="0"/>
              </a:spcBef>
              <a:spcAft>
                <a:spcPts val="0"/>
              </a:spcAft>
              <a:buNone/>
            </a:pPr>
            <a:r>
              <a:rPr b="1" lang="en" sz="1800">
                <a:solidFill>
                  <a:schemeClr val="dk2"/>
                </a:solidFill>
              </a:rPr>
              <a:t>Interpretation: </a:t>
            </a:r>
            <a:endParaRPr b="1" sz="1800">
              <a:solidFill>
                <a:schemeClr val="dk2"/>
              </a:solidFill>
            </a:endParaRPr>
          </a:p>
          <a:p>
            <a:pPr indent="0" lvl="0" marL="0" rtl="0" algn="l">
              <a:spcBef>
                <a:spcPts val="0"/>
              </a:spcBef>
              <a:spcAft>
                <a:spcPts val="0"/>
              </a:spcAft>
              <a:buNone/>
            </a:pPr>
            <a:r>
              <a:rPr b="1" lang="en" sz="1800">
                <a:solidFill>
                  <a:schemeClr val="dk2"/>
                </a:solidFill>
              </a:rPr>
              <a:t>R2 Score: </a:t>
            </a:r>
            <a:r>
              <a:rPr lang="en" sz="1800">
                <a:solidFill>
                  <a:schemeClr val="dk2"/>
                </a:solidFill>
              </a:rPr>
              <a:t>75% of the variance in price is explained by the features I created.</a:t>
            </a:r>
            <a:endParaRPr sz="1800">
              <a:solidFill>
                <a:schemeClr val="dk2"/>
              </a:solidFill>
            </a:endParaRPr>
          </a:p>
          <a:p>
            <a:pPr indent="0" lvl="0" marL="0" rtl="0" algn="l">
              <a:spcBef>
                <a:spcPts val="0"/>
              </a:spcBef>
              <a:spcAft>
                <a:spcPts val="0"/>
              </a:spcAft>
              <a:buNone/>
            </a:pPr>
            <a:r>
              <a:t/>
            </a:r>
            <a:endParaRPr b="1" sz="1800">
              <a:solidFill>
                <a:schemeClr val="dk2"/>
              </a:solidFill>
            </a:endParaRPr>
          </a:p>
          <a:p>
            <a:pPr indent="0" lvl="0" marL="0" rtl="0" algn="l">
              <a:spcBef>
                <a:spcPts val="0"/>
              </a:spcBef>
              <a:spcAft>
                <a:spcPts val="0"/>
              </a:spcAft>
              <a:buNone/>
            </a:pPr>
            <a:r>
              <a:rPr b="1" lang="en" sz="1800">
                <a:solidFill>
                  <a:schemeClr val="dk2"/>
                </a:solidFill>
              </a:rPr>
              <a:t>RMSE score: </a:t>
            </a:r>
            <a:r>
              <a:rPr lang="en" sz="1800">
                <a:solidFill>
                  <a:schemeClr val="dk2"/>
                </a:solidFill>
              </a:rPr>
              <a:t>Price predictions are off by an average of $119</a:t>
            </a:r>
            <a:endParaRPr sz="1800">
              <a:solidFill>
                <a:schemeClr val="dk2"/>
              </a:solidFill>
            </a:endParaRPr>
          </a:p>
          <a:p>
            <a:pPr indent="0" lvl="0" marL="0" rtl="0" algn="l">
              <a:spcBef>
                <a:spcPts val="0"/>
              </a:spcBef>
              <a:spcAft>
                <a:spcPts val="0"/>
              </a:spcAft>
              <a:buNone/>
            </a:pPr>
            <a:r>
              <a:t/>
            </a:r>
            <a:endParaRPr b="1" sz="1800">
              <a:solidFill>
                <a:schemeClr val="dk2"/>
              </a:solidFill>
            </a:endParaRPr>
          </a:p>
          <a:p>
            <a:pPr indent="0" lvl="0" marL="0" rtl="0" algn="l">
              <a:spcBef>
                <a:spcPts val="0"/>
              </a:spcBef>
              <a:spcAft>
                <a:spcPts val="0"/>
              </a:spcAft>
              <a:buNone/>
            </a:pPr>
            <a:r>
              <a:t/>
            </a:r>
            <a:endParaRPr b="1" sz="1800">
              <a:solidFill>
                <a:schemeClr val="dk2"/>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32"/>
          <p:cNvSpPr txBox="1"/>
          <p:nvPr>
            <p:ph type="title"/>
          </p:nvPr>
        </p:nvSpPr>
        <p:spPr>
          <a:xfrm>
            <a:off x="55475" y="453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               </a:t>
            </a:r>
            <a:r>
              <a:rPr lang="en" u="sng"/>
              <a:t>Data set Challenges</a:t>
            </a:r>
            <a:r>
              <a:rPr lang="en"/>
              <a:t>:</a:t>
            </a:r>
            <a:endParaRPr/>
          </a:p>
        </p:txBody>
      </p:sp>
      <p:pic>
        <p:nvPicPr>
          <p:cNvPr id="205" name="Google Shape;205;p32"/>
          <p:cNvPicPr preferRelativeResize="0"/>
          <p:nvPr/>
        </p:nvPicPr>
        <p:blipFill>
          <a:blip r:embed="rId3">
            <a:alphaModFix/>
          </a:blip>
          <a:stretch>
            <a:fillRect/>
          </a:stretch>
        </p:blipFill>
        <p:spPr>
          <a:xfrm>
            <a:off x="4642225" y="2702681"/>
            <a:ext cx="4409400" cy="2230549"/>
          </a:xfrm>
          <a:prstGeom prst="rect">
            <a:avLst/>
          </a:prstGeom>
          <a:noFill/>
          <a:ln>
            <a:noFill/>
          </a:ln>
        </p:spPr>
      </p:pic>
      <p:pic>
        <p:nvPicPr>
          <p:cNvPr id="206" name="Google Shape;206;p32"/>
          <p:cNvPicPr preferRelativeResize="0"/>
          <p:nvPr/>
        </p:nvPicPr>
        <p:blipFill>
          <a:blip r:embed="rId4">
            <a:alphaModFix/>
          </a:blip>
          <a:stretch>
            <a:fillRect/>
          </a:stretch>
        </p:blipFill>
        <p:spPr>
          <a:xfrm>
            <a:off x="4773300" y="1226100"/>
            <a:ext cx="3506750" cy="932975"/>
          </a:xfrm>
          <a:prstGeom prst="rect">
            <a:avLst/>
          </a:prstGeom>
          <a:noFill/>
          <a:ln>
            <a:noFill/>
          </a:ln>
        </p:spPr>
      </p:pic>
      <p:sp>
        <p:nvSpPr>
          <p:cNvPr id="207" name="Google Shape;207;p32"/>
          <p:cNvSpPr txBox="1"/>
          <p:nvPr/>
        </p:nvSpPr>
        <p:spPr>
          <a:xfrm>
            <a:off x="4927650" y="800575"/>
            <a:ext cx="3399900" cy="66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u="sng">
                <a:solidFill>
                  <a:schemeClr val="dk2"/>
                </a:solidFill>
              </a:rPr>
              <a:t>Price in data set</a:t>
            </a:r>
            <a:r>
              <a:rPr b="1" lang="en" sz="1800">
                <a:solidFill>
                  <a:schemeClr val="dk2"/>
                </a:solidFill>
              </a:rPr>
              <a:t>: </a:t>
            </a:r>
            <a:r>
              <a:rPr lang="en" sz="1800">
                <a:solidFill>
                  <a:schemeClr val="dk2"/>
                </a:solidFill>
              </a:rPr>
              <a:t>$5555 /night</a:t>
            </a:r>
            <a:endParaRPr sz="1800">
              <a:solidFill>
                <a:schemeClr val="dk2"/>
              </a:solidFill>
            </a:endParaRPr>
          </a:p>
        </p:txBody>
      </p:sp>
      <p:sp>
        <p:nvSpPr>
          <p:cNvPr id="208" name="Google Shape;208;p32"/>
          <p:cNvSpPr txBox="1"/>
          <p:nvPr/>
        </p:nvSpPr>
        <p:spPr>
          <a:xfrm>
            <a:off x="4825475" y="2050825"/>
            <a:ext cx="4156500" cy="43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700" u="sng">
                <a:solidFill>
                  <a:schemeClr val="dk2"/>
                </a:solidFill>
              </a:rPr>
              <a:t>Price on website</a:t>
            </a:r>
            <a:r>
              <a:rPr b="1" lang="en" sz="1700">
                <a:solidFill>
                  <a:schemeClr val="dk2"/>
                </a:solidFill>
              </a:rPr>
              <a:t>: $458/nights approx</a:t>
            </a:r>
            <a:endParaRPr b="1" sz="1700">
              <a:solidFill>
                <a:schemeClr val="dk2"/>
              </a:solidFill>
            </a:endParaRPr>
          </a:p>
        </p:txBody>
      </p:sp>
      <p:sp>
        <p:nvSpPr>
          <p:cNvPr id="209" name="Google Shape;209;p32"/>
          <p:cNvSpPr txBox="1"/>
          <p:nvPr/>
        </p:nvSpPr>
        <p:spPr>
          <a:xfrm>
            <a:off x="4422900" y="112375"/>
            <a:ext cx="3750600" cy="43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dk2"/>
                </a:solidFill>
              </a:rPr>
              <a:t>Mislabeled</a:t>
            </a:r>
            <a:r>
              <a:rPr b="1" lang="en" sz="1800">
                <a:solidFill>
                  <a:schemeClr val="dk2"/>
                </a:solidFill>
              </a:rPr>
              <a:t> Prices</a:t>
            </a:r>
            <a:endParaRPr b="1" sz="1800">
              <a:solidFill>
                <a:schemeClr val="dk2"/>
              </a:solidFill>
            </a:endParaRPr>
          </a:p>
        </p:txBody>
      </p:sp>
      <p:sp>
        <p:nvSpPr>
          <p:cNvPr id="210" name="Google Shape;210;p32"/>
          <p:cNvSpPr txBox="1"/>
          <p:nvPr/>
        </p:nvSpPr>
        <p:spPr>
          <a:xfrm>
            <a:off x="296100" y="896875"/>
            <a:ext cx="38385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u="sng">
                <a:solidFill>
                  <a:schemeClr val="dk2"/>
                </a:solidFill>
              </a:rPr>
              <a:t>Price in data set</a:t>
            </a:r>
            <a:r>
              <a:rPr b="1" lang="en" sz="1800">
                <a:solidFill>
                  <a:schemeClr val="dk2"/>
                </a:solidFill>
              </a:rPr>
              <a:t>: $100</a:t>
            </a:r>
            <a:endParaRPr sz="1800">
              <a:solidFill>
                <a:schemeClr val="dk2"/>
              </a:solidFill>
            </a:endParaRPr>
          </a:p>
        </p:txBody>
      </p:sp>
      <p:pic>
        <p:nvPicPr>
          <p:cNvPr id="211" name="Google Shape;211;p32"/>
          <p:cNvPicPr preferRelativeResize="0"/>
          <p:nvPr/>
        </p:nvPicPr>
        <p:blipFill>
          <a:blip r:embed="rId5">
            <a:alphaModFix/>
          </a:blip>
          <a:stretch>
            <a:fillRect/>
          </a:stretch>
        </p:blipFill>
        <p:spPr>
          <a:xfrm>
            <a:off x="-77275" y="2702675"/>
            <a:ext cx="4758543" cy="2230550"/>
          </a:xfrm>
          <a:prstGeom prst="rect">
            <a:avLst/>
          </a:prstGeom>
          <a:noFill/>
          <a:ln>
            <a:noFill/>
          </a:ln>
        </p:spPr>
      </p:pic>
      <p:sp>
        <p:nvSpPr>
          <p:cNvPr id="212" name="Google Shape;212;p32"/>
          <p:cNvSpPr txBox="1"/>
          <p:nvPr/>
        </p:nvSpPr>
        <p:spPr>
          <a:xfrm>
            <a:off x="-77275" y="2050825"/>
            <a:ext cx="38385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u="sng">
                <a:solidFill>
                  <a:schemeClr val="dk2"/>
                </a:solidFill>
              </a:rPr>
              <a:t>Price on website</a:t>
            </a:r>
            <a:r>
              <a:rPr b="1" lang="en" sz="1600">
                <a:solidFill>
                  <a:schemeClr val="dk2"/>
                </a:solidFill>
              </a:rPr>
              <a:t>: $484/night approx</a:t>
            </a:r>
            <a:endParaRPr b="1" sz="1600">
              <a:solidFill>
                <a:schemeClr val="dk2"/>
              </a:solidFill>
            </a:endParaRPr>
          </a:p>
        </p:txBody>
      </p:sp>
      <p:pic>
        <p:nvPicPr>
          <p:cNvPr id="213" name="Google Shape;213;p32"/>
          <p:cNvPicPr preferRelativeResize="0"/>
          <p:nvPr/>
        </p:nvPicPr>
        <p:blipFill>
          <a:blip r:embed="rId6">
            <a:alphaModFix/>
          </a:blip>
          <a:stretch>
            <a:fillRect/>
          </a:stretch>
        </p:blipFill>
        <p:spPr>
          <a:xfrm>
            <a:off x="252225" y="1228189"/>
            <a:ext cx="3179505" cy="8009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33"/>
          <p:cNvSpPr txBox="1"/>
          <p:nvPr>
            <p:ph type="title"/>
          </p:nvPr>
        </p:nvSpPr>
        <p:spPr>
          <a:xfrm>
            <a:off x="311700" y="445025"/>
            <a:ext cx="3450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u="sng"/>
              <a:t>Removing Data points</a:t>
            </a:r>
            <a:endParaRPr u="sng"/>
          </a:p>
        </p:txBody>
      </p:sp>
      <p:pic>
        <p:nvPicPr>
          <p:cNvPr id="219" name="Google Shape;219;p33"/>
          <p:cNvPicPr preferRelativeResize="0"/>
          <p:nvPr/>
        </p:nvPicPr>
        <p:blipFill>
          <a:blip r:embed="rId3">
            <a:alphaModFix/>
          </a:blip>
          <a:stretch>
            <a:fillRect/>
          </a:stretch>
        </p:blipFill>
        <p:spPr>
          <a:xfrm>
            <a:off x="3399075" y="3074400"/>
            <a:ext cx="5681575" cy="2069100"/>
          </a:xfrm>
          <a:prstGeom prst="rect">
            <a:avLst/>
          </a:prstGeom>
          <a:noFill/>
          <a:ln>
            <a:noFill/>
          </a:ln>
        </p:spPr>
      </p:pic>
      <p:sp>
        <p:nvSpPr>
          <p:cNvPr id="220" name="Google Shape;220;p33"/>
          <p:cNvSpPr txBox="1"/>
          <p:nvPr/>
        </p:nvSpPr>
        <p:spPr>
          <a:xfrm>
            <a:off x="603175" y="1250225"/>
            <a:ext cx="7896300" cy="63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rPr>
              <a:t>-To prevent machine learning models from getting confused by data that is either incorrectly entered, or does not capture the underlying relationship between the features and the target, certain observations were removed.  </a:t>
            </a:r>
            <a:endParaRPr sz="1800">
              <a:solidFill>
                <a:schemeClr val="dk2"/>
              </a:solidFill>
            </a:endParaRPr>
          </a:p>
          <a:p>
            <a:pPr indent="0" lvl="0" marL="0" rtl="0" algn="l">
              <a:spcBef>
                <a:spcPts val="0"/>
              </a:spcBef>
              <a:spcAft>
                <a:spcPts val="0"/>
              </a:spcAft>
              <a:buNone/>
            </a:pPr>
            <a:r>
              <a:t/>
            </a:r>
            <a:endParaRPr sz="1800">
              <a:solidFill>
                <a:schemeClr val="dk2"/>
              </a:solidFill>
            </a:endParaRPr>
          </a:p>
          <a:p>
            <a:pPr indent="0" lvl="0" marL="0" rtl="0" algn="l">
              <a:spcBef>
                <a:spcPts val="0"/>
              </a:spcBef>
              <a:spcAft>
                <a:spcPts val="0"/>
              </a:spcAft>
              <a:buNone/>
            </a:pPr>
            <a:r>
              <a:t/>
            </a:r>
            <a:endParaRPr sz="1800">
              <a:solidFill>
                <a:schemeClr val="dk2"/>
              </a:solidFill>
            </a:endParaRPr>
          </a:p>
          <a:p>
            <a:pPr indent="0" lvl="0" marL="0" rtl="0" algn="l">
              <a:spcBef>
                <a:spcPts val="0"/>
              </a:spcBef>
              <a:spcAft>
                <a:spcPts val="0"/>
              </a:spcAft>
              <a:buNone/>
            </a:pPr>
            <a:r>
              <a:t/>
            </a:r>
            <a:endParaRPr sz="1800">
              <a:solidFill>
                <a:schemeClr val="dk2"/>
              </a:solidFill>
            </a:endParaRPr>
          </a:p>
          <a:p>
            <a:pPr indent="0" lvl="0" marL="0" rtl="0" algn="l">
              <a:spcBef>
                <a:spcPts val="0"/>
              </a:spcBef>
              <a:spcAft>
                <a:spcPts val="0"/>
              </a:spcAft>
              <a:buNone/>
            </a:pPr>
            <a:r>
              <a:t/>
            </a:r>
            <a:endParaRPr sz="1800">
              <a:solidFill>
                <a:schemeClr val="dk2"/>
              </a:solidFill>
            </a:endParaRPr>
          </a:p>
          <a:p>
            <a:pPr indent="0" lvl="0" marL="0" rtl="0" algn="l">
              <a:spcBef>
                <a:spcPts val="0"/>
              </a:spcBef>
              <a:spcAft>
                <a:spcPts val="0"/>
              </a:spcAft>
              <a:buNone/>
            </a:pPr>
            <a:r>
              <a:t/>
            </a:r>
            <a:endParaRPr sz="1800">
              <a:solidFill>
                <a:schemeClr val="dk2"/>
              </a:solidFill>
            </a:endParaRPr>
          </a:p>
        </p:txBody>
      </p:sp>
      <p:sp>
        <p:nvSpPr>
          <p:cNvPr id="221" name="Google Shape;221;p33"/>
          <p:cNvSpPr txBox="1"/>
          <p:nvPr/>
        </p:nvSpPr>
        <p:spPr>
          <a:xfrm>
            <a:off x="647050" y="2571750"/>
            <a:ext cx="2555400" cy="135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dk2"/>
                </a:solidFill>
              </a:rPr>
              <a:t>-Very High priced Units</a:t>
            </a:r>
            <a:endParaRPr sz="1100">
              <a:solidFill>
                <a:schemeClr val="dk2"/>
              </a:solidFill>
            </a:endParaRPr>
          </a:p>
          <a:p>
            <a:pPr indent="0" lvl="0" marL="0" rtl="0" algn="l">
              <a:spcBef>
                <a:spcPts val="0"/>
              </a:spcBef>
              <a:spcAft>
                <a:spcPts val="0"/>
              </a:spcAft>
              <a:buNone/>
            </a:pPr>
            <a:r>
              <a:t/>
            </a:r>
            <a:endParaRPr sz="1100">
              <a:solidFill>
                <a:schemeClr val="dk2"/>
              </a:solidFill>
            </a:endParaRPr>
          </a:p>
          <a:p>
            <a:pPr indent="0" lvl="0" marL="0" rtl="0" algn="l">
              <a:spcBef>
                <a:spcPts val="0"/>
              </a:spcBef>
              <a:spcAft>
                <a:spcPts val="0"/>
              </a:spcAft>
              <a:buNone/>
            </a:pPr>
            <a:r>
              <a:rPr lang="en" sz="1100">
                <a:solidFill>
                  <a:schemeClr val="dk2"/>
                </a:solidFill>
              </a:rPr>
              <a:t>- Units where the predicted log price from a linear regression was 50% higher than the actual price.</a:t>
            </a:r>
            <a:endParaRPr sz="1100">
              <a:solidFill>
                <a:schemeClr val="dk2"/>
              </a:solidFill>
            </a:endParaRPr>
          </a:p>
          <a:p>
            <a:pPr indent="0" lvl="0" marL="0" rtl="0" algn="l">
              <a:spcBef>
                <a:spcPts val="0"/>
              </a:spcBef>
              <a:spcAft>
                <a:spcPts val="0"/>
              </a:spcAft>
              <a:buNone/>
            </a:pPr>
            <a:r>
              <a:t/>
            </a:r>
            <a:endParaRPr sz="1100">
              <a:solidFill>
                <a:schemeClr val="dk2"/>
              </a:solidFill>
            </a:endParaRPr>
          </a:p>
          <a:p>
            <a:pPr indent="0" lvl="0" marL="0" rtl="0" algn="l">
              <a:spcBef>
                <a:spcPts val="0"/>
              </a:spcBef>
              <a:spcAft>
                <a:spcPts val="0"/>
              </a:spcAft>
              <a:buNone/>
            </a:pPr>
            <a:r>
              <a:rPr lang="en" sz="1100">
                <a:solidFill>
                  <a:schemeClr val="dk2"/>
                </a:solidFill>
              </a:rPr>
              <a:t>- Units that had very little reviews.</a:t>
            </a:r>
            <a:endParaRPr sz="1100">
              <a:solidFill>
                <a:schemeClr val="dk2"/>
              </a:solidFill>
            </a:endParaRPr>
          </a:p>
          <a:p>
            <a:pPr indent="0" lvl="0" marL="0" rtl="0" algn="l">
              <a:spcBef>
                <a:spcPts val="0"/>
              </a:spcBef>
              <a:spcAft>
                <a:spcPts val="0"/>
              </a:spcAft>
              <a:buNone/>
            </a:pPr>
            <a:r>
              <a:t/>
            </a:r>
            <a:endParaRPr sz="1100">
              <a:solidFill>
                <a:schemeClr val="dk2"/>
              </a:solidFill>
            </a:endParaRPr>
          </a:p>
          <a:p>
            <a:pPr indent="0" lvl="0" marL="0" rtl="0" algn="l">
              <a:spcBef>
                <a:spcPts val="0"/>
              </a:spcBef>
              <a:spcAft>
                <a:spcPts val="0"/>
              </a:spcAft>
              <a:buNone/>
            </a:pPr>
            <a:r>
              <a:t/>
            </a:r>
            <a:endParaRPr sz="1100">
              <a:solidFill>
                <a:schemeClr val="dk2"/>
              </a:solidFill>
            </a:endParaRPr>
          </a:p>
        </p:txBody>
      </p:sp>
      <p:sp>
        <p:nvSpPr>
          <p:cNvPr id="222" name="Google Shape;222;p33"/>
          <p:cNvSpPr txBox="1"/>
          <p:nvPr/>
        </p:nvSpPr>
        <p:spPr>
          <a:xfrm>
            <a:off x="4320975" y="2292175"/>
            <a:ext cx="4671900" cy="63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u="sng">
                <a:solidFill>
                  <a:schemeClr val="dk2"/>
                </a:solidFill>
              </a:rPr>
              <a:t>Correlation before and after cleaning</a:t>
            </a:r>
            <a:endParaRPr b="1" sz="1800" u="sng">
              <a:solidFill>
                <a:schemeClr val="dk2"/>
              </a:solidFill>
            </a:endParaRPr>
          </a:p>
        </p:txBody>
      </p:sp>
      <p:sp>
        <p:nvSpPr>
          <p:cNvPr id="223" name="Google Shape;223;p33"/>
          <p:cNvSpPr txBox="1"/>
          <p:nvPr/>
        </p:nvSpPr>
        <p:spPr>
          <a:xfrm>
            <a:off x="488350" y="2182400"/>
            <a:ext cx="2872800" cy="44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u="sng">
                <a:solidFill>
                  <a:schemeClr val="dk2"/>
                </a:solidFill>
              </a:rPr>
              <a:t>What was Removed?</a:t>
            </a:r>
            <a:endParaRPr b="1" sz="1800" u="sng">
              <a:solidFill>
                <a:schemeClr val="dk2"/>
              </a:solidFill>
            </a:endParaRPr>
          </a:p>
        </p:txBody>
      </p:sp>
      <p:sp>
        <p:nvSpPr>
          <p:cNvPr id="224" name="Google Shape;224;p33"/>
          <p:cNvSpPr txBox="1"/>
          <p:nvPr/>
        </p:nvSpPr>
        <p:spPr>
          <a:xfrm>
            <a:off x="311700" y="4125800"/>
            <a:ext cx="2687100" cy="89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chemeClr val="dk2"/>
                </a:solidFill>
              </a:rPr>
              <a:t>Number of Data Points Removed:</a:t>
            </a:r>
            <a:endParaRPr b="1" sz="1100">
              <a:solidFill>
                <a:schemeClr val="dk2"/>
              </a:solidFill>
            </a:endParaRPr>
          </a:p>
          <a:p>
            <a:pPr indent="0" lvl="0" marL="0" rtl="0" algn="l">
              <a:spcBef>
                <a:spcPts val="0"/>
              </a:spcBef>
              <a:spcAft>
                <a:spcPts val="0"/>
              </a:spcAft>
              <a:buClr>
                <a:schemeClr val="dk1"/>
              </a:buClr>
              <a:buSzPts val="1100"/>
              <a:buFont typeface="Arial"/>
              <a:buNone/>
            </a:pPr>
            <a:r>
              <a:rPr lang="en" sz="1800">
                <a:solidFill>
                  <a:schemeClr val="dk2"/>
                </a:solidFill>
              </a:rPr>
              <a:t>37,617  (10.85%)</a:t>
            </a:r>
            <a:endParaRPr sz="1800">
              <a:solidFill>
                <a:schemeClr val="dk2"/>
              </a:solidFill>
            </a:endParaRPr>
          </a:p>
          <a:p>
            <a:pPr indent="0" lvl="0" marL="0" rtl="0" algn="l">
              <a:spcBef>
                <a:spcPts val="0"/>
              </a:spcBef>
              <a:spcAft>
                <a:spcPts val="0"/>
              </a:spcAft>
              <a:buNone/>
            </a:pPr>
            <a:r>
              <a:t/>
            </a:r>
            <a:endParaRPr sz="1800">
              <a:solidFill>
                <a:schemeClr val="dk2"/>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u="sng"/>
              <a:t>Train-Test Split</a:t>
            </a:r>
            <a:endParaRPr u="sng"/>
          </a:p>
        </p:txBody>
      </p:sp>
      <p:sp>
        <p:nvSpPr>
          <p:cNvPr id="230" name="Google Shape;230;p3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a:t>-The data needed to be carefully split so that the test set would represent truly unseen data.  Since there are multiple rows for each listing, the training and testing sets were split by listing.  80% of the listings were used for training, while 20% was used for testing.</a:t>
            </a:r>
            <a:endParaRPr/>
          </a:p>
          <a:p>
            <a:pPr indent="0" lvl="0" marL="0" rtl="0" algn="l">
              <a:spcBef>
                <a:spcPts val="1200"/>
              </a:spcBef>
              <a:spcAft>
                <a:spcPts val="0"/>
              </a:spcAft>
              <a:buNone/>
            </a:pPr>
            <a:r>
              <a:t/>
            </a:r>
            <a:endParaRPr/>
          </a:p>
          <a:p>
            <a:pPr indent="0" lvl="0" marL="0" rtl="0" algn="l">
              <a:spcBef>
                <a:spcPts val="1200"/>
              </a:spcBef>
              <a:spcAft>
                <a:spcPts val="0"/>
              </a:spcAft>
              <a:buNone/>
            </a:pPr>
            <a:r>
              <a:rPr b="1" lang="en"/>
              <a:t>Length of Training set: </a:t>
            </a:r>
            <a:r>
              <a:rPr lang="en"/>
              <a:t>247,239</a:t>
            </a:r>
            <a:endParaRPr/>
          </a:p>
          <a:p>
            <a:pPr indent="0" lvl="0" marL="0" rtl="0" algn="l">
              <a:spcBef>
                <a:spcPts val="1200"/>
              </a:spcBef>
              <a:spcAft>
                <a:spcPts val="0"/>
              </a:spcAft>
              <a:buNone/>
            </a:pPr>
            <a:r>
              <a:rPr b="1" lang="en"/>
              <a:t>Length of Testing set:  </a:t>
            </a:r>
            <a:r>
              <a:rPr lang="en"/>
              <a:t> 61,725</a:t>
            </a:r>
            <a:endParaRPr/>
          </a:p>
          <a:p>
            <a:pPr indent="0" lvl="0" marL="0" rtl="0" algn="l">
              <a:spcBef>
                <a:spcPts val="1200"/>
              </a:spcBef>
              <a:spcAft>
                <a:spcPts val="0"/>
              </a:spcAft>
              <a:buClr>
                <a:schemeClr val="dk1"/>
              </a:buClr>
              <a:buSzPts val="1100"/>
              <a:buFont typeface="Arial"/>
              <a:buNone/>
            </a:pPr>
            <a:r>
              <a:t/>
            </a:r>
            <a:endParaRPr/>
          </a:p>
          <a:p>
            <a:pPr indent="0" lvl="0" marL="0" rtl="0" algn="l">
              <a:spcBef>
                <a:spcPts val="1200"/>
              </a:spcBef>
              <a:spcAft>
                <a:spcPts val="120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35"/>
          <p:cNvSpPr txBox="1"/>
          <p:nvPr>
            <p:ph type="title"/>
          </p:nvPr>
        </p:nvSpPr>
        <p:spPr>
          <a:xfrm>
            <a:off x="3168300" y="105025"/>
            <a:ext cx="22494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u="sng"/>
              <a:t>Model Fitting</a:t>
            </a:r>
            <a:endParaRPr u="sng"/>
          </a:p>
        </p:txBody>
      </p:sp>
      <p:pic>
        <p:nvPicPr>
          <p:cNvPr id="236" name="Google Shape;236;p35"/>
          <p:cNvPicPr preferRelativeResize="0"/>
          <p:nvPr/>
        </p:nvPicPr>
        <p:blipFill>
          <a:blip r:embed="rId3">
            <a:alphaModFix/>
          </a:blip>
          <a:stretch>
            <a:fillRect/>
          </a:stretch>
        </p:blipFill>
        <p:spPr>
          <a:xfrm>
            <a:off x="108525" y="764350"/>
            <a:ext cx="8520600" cy="446021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36"/>
          <p:cNvSpPr txBox="1"/>
          <p:nvPr>
            <p:ph type="title"/>
          </p:nvPr>
        </p:nvSpPr>
        <p:spPr>
          <a:xfrm>
            <a:off x="2465750" y="0"/>
            <a:ext cx="38952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u="sng"/>
              <a:t>Distribution of Residuals</a:t>
            </a:r>
            <a:endParaRPr u="sng"/>
          </a:p>
        </p:txBody>
      </p:sp>
      <p:pic>
        <p:nvPicPr>
          <p:cNvPr id="242" name="Google Shape;242;p36"/>
          <p:cNvPicPr preferRelativeResize="0"/>
          <p:nvPr/>
        </p:nvPicPr>
        <p:blipFill>
          <a:blip r:embed="rId3">
            <a:alphaModFix/>
          </a:blip>
          <a:stretch>
            <a:fillRect/>
          </a:stretch>
        </p:blipFill>
        <p:spPr>
          <a:xfrm>
            <a:off x="629725" y="1499652"/>
            <a:ext cx="7125900" cy="3717874"/>
          </a:xfrm>
          <a:prstGeom prst="rect">
            <a:avLst/>
          </a:prstGeom>
          <a:noFill/>
          <a:ln>
            <a:noFill/>
          </a:ln>
        </p:spPr>
      </p:pic>
      <p:sp>
        <p:nvSpPr>
          <p:cNvPr id="243" name="Google Shape;243;p36"/>
          <p:cNvSpPr txBox="1"/>
          <p:nvPr/>
        </p:nvSpPr>
        <p:spPr>
          <a:xfrm>
            <a:off x="394800" y="559325"/>
            <a:ext cx="7457400" cy="76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2"/>
                </a:solidFill>
              </a:rPr>
              <a:t>The residuals are monotonically related to the number of bedrooms.  Listings with higher bedrooms tend to have more error. Predictions for studios and 1 bedroom units are off by roughly $40 on average, predictions for 1.5 and 2 bedrooms are off by about $79 on average.  3 bedroom units have an average absolute </a:t>
            </a:r>
            <a:r>
              <a:rPr lang="en" sz="1200">
                <a:solidFill>
                  <a:schemeClr val="dk2"/>
                </a:solidFill>
              </a:rPr>
              <a:t>error</a:t>
            </a:r>
            <a:r>
              <a:rPr lang="en" sz="1200">
                <a:solidFill>
                  <a:schemeClr val="dk2"/>
                </a:solidFill>
              </a:rPr>
              <a:t> of $127.38.</a:t>
            </a:r>
            <a:endParaRPr sz="1200">
              <a:solidFill>
                <a:schemeClr val="dk2"/>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37"/>
          <p:cNvSpPr txBox="1"/>
          <p:nvPr>
            <p:ph type="title"/>
          </p:nvPr>
        </p:nvSpPr>
        <p:spPr>
          <a:xfrm>
            <a:off x="0" y="0"/>
            <a:ext cx="2654100" cy="877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u="sng"/>
              <a:t>Feature Importance</a:t>
            </a:r>
            <a:endParaRPr u="sng"/>
          </a:p>
        </p:txBody>
      </p:sp>
      <p:sp>
        <p:nvSpPr>
          <p:cNvPr id="249" name="Google Shape;249;p37"/>
          <p:cNvSpPr txBox="1"/>
          <p:nvPr/>
        </p:nvSpPr>
        <p:spPr>
          <a:xfrm>
            <a:off x="241275" y="954125"/>
            <a:ext cx="2072700" cy="233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dk2"/>
                </a:solidFill>
              </a:rPr>
              <a:t>The importance of each feature was tested by taking the best model and making predictions with a randomly shuffled version of each feature. This was done 12 times and the decrease in MSE was recorded. This was cross validated over 5 folds.  The y-axis represents the average decrease in MSE caused by shuffling the feature, over the 12 permutations and 5 folds.</a:t>
            </a:r>
            <a:endParaRPr sz="1100">
              <a:solidFill>
                <a:schemeClr val="dk2"/>
              </a:solidFill>
            </a:endParaRPr>
          </a:p>
        </p:txBody>
      </p:sp>
      <p:pic>
        <p:nvPicPr>
          <p:cNvPr id="250" name="Google Shape;250;p37"/>
          <p:cNvPicPr preferRelativeResize="0"/>
          <p:nvPr/>
        </p:nvPicPr>
        <p:blipFill>
          <a:blip r:embed="rId3">
            <a:alphaModFix/>
          </a:blip>
          <a:stretch>
            <a:fillRect/>
          </a:stretch>
        </p:blipFill>
        <p:spPr>
          <a:xfrm>
            <a:off x="2530266" y="0"/>
            <a:ext cx="6211020" cy="5143501"/>
          </a:xfrm>
          <a:prstGeom prst="rect">
            <a:avLst/>
          </a:prstGeom>
          <a:noFill/>
          <a:ln>
            <a:noFill/>
          </a:ln>
        </p:spPr>
      </p:pic>
      <p:sp>
        <p:nvSpPr>
          <p:cNvPr id="251" name="Google Shape;251;p37"/>
          <p:cNvSpPr txBox="1"/>
          <p:nvPr/>
        </p:nvSpPr>
        <p:spPr>
          <a:xfrm>
            <a:off x="219350" y="3366850"/>
            <a:ext cx="2654100" cy="159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solidFill>
                  <a:schemeClr val="dk2"/>
                </a:solidFill>
              </a:rPr>
              <a:t>Features that did not change the MSE or caused the model to perform worse were removed before the final model was fit.</a:t>
            </a:r>
            <a:endParaRPr b="1" sz="1600">
              <a:solidFill>
                <a:schemeClr val="dk2"/>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38"/>
          <p:cNvSpPr txBox="1"/>
          <p:nvPr>
            <p:ph type="title"/>
          </p:nvPr>
        </p:nvSpPr>
        <p:spPr>
          <a:xfrm>
            <a:off x="48500" y="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u="sng"/>
              <a:t>A Look at Predictions</a:t>
            </a:r>
            <a:endParaRPr b="1" u="sng"/>
          </a:p>
        </p:txBody>
      </p:sp>
      <p:pic>
        <p:nvPicPr>
          <p:cNvPr id="257" name="Google Shape;257;p38"/>
          <p:cNvPicPr preferRelativeResize="0"/>
          <p:nvPr/>
        </p:nvPicPr>
        <p:blipFill>
          <a:blip r:embed="rId3">
            <a:alphaModFix/>
          </a:blip>
          <a:stretch>
            <a:fillRect/>
          </a:stretch>
        </p:blipFill>
        <p:spPr>
          <a:xfrm>
            <a:off x="3781027" y="131625"/>
            <a:ext cx="5288796" cy="51435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39"/>
          <p:cNvSpPr txBox="1"/>
          <p:nvPr>
            <p:ph type="title"/>
          </p:nvPr>
        </p:nvSpPr>
        <p:spPr>
          <a:xfrm>
            <a:off x="0" y="0"/>
            <a:ext cx="8565300" cy="734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u="sng"/>
              <a:t>Comparing the predicted price over time to the actual price over time.</a:t>
            </a:r>
            <a:endParaRPr b="1" u="sng"/>
          </a:p>
        </p:txBody>
      </p:sp>
      <p:sp>
        <p:nvSpPr>
          <p:cNvPr id="263" name="Google Shape;263;p39"/>
          <p:cNvSpPr txBox="1"/>
          <p:nvPr/>
        </p:nvSpPr>
        <p:spPr>
          <a:xfrm>
            <a:off x="1140550" y="1620021"/>
            <a:ext cx="1436700" cy="49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dk2"/>
                </a:solidFill>
              </a:rPr>
              <a:t>2 bedroom</a:t>
            </a:r>
            <a:endParaRPr b="1" sz="1800">
              <a:solidFill>
                <a:schemeClr val="dk2"/>
              </a:solidFill>
            </a:endParaRPr>
          </a:p>
        </p:txBody>
      </p:sp>
      <p:pic>
        <p:nvPicPr>
          <p:cNvPr id="264" name="Google Shape;264;p39"/>
          <p:cNvPicPr preferRelativeResize="0"/>
          <p:nvPr/>
        </p:nvPicPr>
        <p:blipFill>
          <a:blip r:embed="rId3">
            <a:alphaModFix/>
          </a:blip>
          <a:stretch>
            <a:fillRect/>
          </a:stretch>
        </p:blipFill>
        <p:spPr>
          <a:xfrm>
            <a:off x="174325" y="2005075"/>
            <a:ext cx="3806676" cy="3084351"/>
          </a:xfrm>
          <a:prstGeom prst="rect">
            <a:avLst/>
          </a:prstGeom>
          <a:noFill/>
          <a:ln>
            <a:noFill/>
          </a:ln>
        </p:spPr>
      </p:pic>
      <p:pic>
        <p:nvPicPr>
          <p:cNvPr id="265" name="Google Shape;265;p39"/>
          <p:cNvPicPr preferRelativeResize="0"/>
          <p:nvPr/>
        </p:nvPicPr>
        <p:blipFill>
          <a:blip r:embed="rId4">
            <a:alphaModFix/>
          </a:blip>
          <a:stretch>
            <a:fillRect/>
          </a:stretch>
        </p:blipFill>
        <p:spPr>
          <a:xfrm>
            <a:off x="4572001" y="1927338"/>
            <a:ext cx="4049408" cy="3162088"/>
          </a:xfrm>
          <a:prstGeom prst="rect">
            <a:avLst/>
          </a:prstGeom>
          <a:noFill/>
          <a:ln>
            <a:noFill/>
          </a:ln>
        </p:spPr>
      </p:pic>
      <p:sp>
        <p:nvSpPr>
          <p:cNvPr id="266" name="Google Shape;266;p39"/>
          <p:cNvSpPr txBox="1"/>
          <p:nvPr/>
        </p:nvSpPr>
        <p:spPr>
          <a:xfrm>
            <a:off x="5911350" y="1620025"/>
            <a:ext cx="1370700" cy="44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dk2"/>
                </a:solidFill>
              </a:rPr>
              <a:t>3</a:t>
            </a:r>
            <a:r>
              <a:rPr b="1" lang="en" sz="1800">
                <a:solidFill>
                  <a:schemeClr val="dk2"/>
                </a:solidFill>
              </a:rPr>
              <a:t> bedroom</a:t>
            </a:r>
            <a:endParaRPr b="1" sz="1800">
              <a:solidFill>
                <a:schemeClr val="dk2"/>
              </a:solidFill>
            </a:endParaRPr>
          </a:p>
        </p:txBody>
      </p:sp>
      <p:sp>
        <p:nvSpPr>
          <p:cNvPr id="267" name="Google Shape;267;p39"/>
          <p:cNvSpPr txBox="1"/>
          <p:nvPr/>
        </p:nvSpPr>
        <p:spPr>
          <a:xfrm>
            <a:off x="339975" y="810375"/>
            <a:ext cx="8281500" cy="49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2"/>
                </a:solidFill>
              </a:rPr>
              <a:t>The graphs below show two listings predicted price and actual price as it changes over time.  We can see that the models predictions mimic the actual behavior of the hosts price choices as time goes by.  Frequently a change in the actual price will correspond with a similar change in predicted price.  The </a:t>
            </a:r>
            <a:r>
              <a:rPr lang="en" sz="1300">
                <a:solidFill>
                  <a:schemeClr val="dk2"/>
                </a:solidFill>
              </a:rPr>
              <a:t>correspondence does not necessarily happen on the same date, but it is frequently close.</a:t>
            </a:r>
            <a:endParaRPr sz="1300">
              <a:solidFill>
                <a:schemeClr val="dk2"/>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40"/>
          <p:cNvSpPr txBox="1"/>
          <p:nvPr>
            <p:ph type="title"/>
          </p:nvPr>
        </p:nvSpPr>
        <p:spPr>
          <a:xfrm>
            <a:off x="-54825" y="-7677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b="1" lang="en" sz="2420" u="sng"/>
              <a:t>Conclusion and SHAP Analysis</a:t>
            </a:r>
            <a:endParaRPr b="1" sz="2420" u="sng"/>
          </a:p>
        </p:txBody>
      </p:sp>
      <p:pic>
        <p:nvPicPr>
          <p:cNvPr id="273" name="Google Shape;273;p40"/>
          <p:cNvPicPr preferRelativeResize="0"/>
          <p:nvPr/>
        </p:nvPicPr>
        <p:blipFill>
          <a:blip r:embed="rId3">
            <a:alphaModFix/>
          </a:blip>
          <a:stretch>
            <a:fillRect/>
          </a:stretch>
        </p:blipFill>
        <p:spPr>
          <a:xfrm>
            <a:off x="4676625" y="280975"/>
            <a:ext cx="4364050" cy="4862527"/>
          </a:xfrm>
          <a:prstGeom prst="rect">
            <a:avLst/>
          </a:prstGeom>
          <a:noFill/>
          <a:ln>
            <a:noFill/>
          </a:ln>
        </p:spPr>
      </p:pic>
      <p:sp>
        <p:nvSpPr>
          <p:cNvPr id="274" name="Google Shape;274;p40"/>
          <p:cNvSpPr txBox="1"/>
          <p:nvPr/>
        </p:nvSpPr>
        <p:spPr>
          <a:xfrm>
            <a:off x="263200" y="495925"/>
            <a:ext cx="4233300" cy="96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2"/>
                </a:solidFill>
              </a:rPr>
              <a:t>The model is able to provide reasonable predictions and is making logical decisions based on the specific feature values for each listing.  The graph at right shows how the model is </a:t>
            </a:r>
            <a:r>
              <a:rPr lang="en" sz="1300">
                <a:solidFill>
                  <a:schemeClr val="dk2"/>
                </a:solidFill>
              </a:rPr>
              <a:t>adjusting</a:t>
            </a:r>
            <a:r>
              <a:rPr lang="en" sz="1300">
                <a:solidFill>
                  <a:schemeClr val="dk2"/>
                </a:solidFill>
              </a:rPr>
              <a:t> its predictions based on the specific feature value.  Points on the right side mean that the prediction increased as a result of the feature value.  The feature value is indicated by the color bar</a:t>
            </a:r>
            <a:r>
              <a:rPr lang="en" sz="1800">
                <a:solidFill>
                  <a:schemeClr val="dk2"/>
                </a:solidFill>
              </a:rPr>
              <a:t>.</a:t>
            </a:r>
            <a:endParaRPr sz="1800">
              <a:solidFill>
                <a:schemeClr val="dk2"/>
              </a:solidFill>
            </a:endParaRPr>
          </a:p>
          <a:p>
            <a:pPr indent="0" lvl="0" marL="0" rtl="0" algn="l">
              <a:spcBef>
                <a:spcPts val="0"/>
              </a:spcBef>
              <a:spcAft>
                <a:spcPts val="0"/>
              </a:spcAft>
              <a:buNone/>
            </a:pPr>
            <a:r>
              <a:t/>
            </a:r>
            <a:endParaRPr sz="1800">
              <a:solidFill>
                <a:schemeClr val="dk2"/>
              </a:solidFill>
            </a:endParaRPr>
          </a:p>
        </p:txBody>
      </p:sp>
      <p:sp>
        <p:nvSpPr>
          <p:cNvPr id="275" name="Google Shape;275;p40"/>
          <p:cNvSpPr txBox="1"/>
          <p:nvPr>
            <p:ph type="title"/>
          </p:nvPr>
        </p:nvSpPr>
        <p:spPr>
          <a:xfrm>
            <a:off x="-54825" y="2285400"/>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b="1" lang="en" sz="2020" u="sng"/>
              <a:t>Possible Ways to Improve The Model</a:t>
            </a:r>
            <a:endParaRPr b="1" sz="2020" u="sng"/>
          </a:p>
        </p:txBody>
      </p:sp>
      <p:sp>
        <p:nvSpPr>
          <p:cNvPr id="276" name="Google Shape;276;p40"/>
          <p:cNvSpPr txBox="1"/>
          <p:nvPr/>
        </p:nvSpPr>
        <p:spPr>
          <a:xfrm>
            <a:off x="285150" y="2774650"/>
            <a:ext cx="4002900" cy="22701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dk2"/>
              </a:buClr>
              <a:buSzPts val="1400"/>
              <a:buAutoNum type="arabicPeriod"/>
            </a:pPr>
            <a:r>
              <a:rPr b="1" lang="en">
                <a:solidFill>
                  <a:schemeClr val="dk2"/>
                </a:solidFill>
              </a:rPr>
              <a:t>Data Augmentation</a:t>
            </a:r>
            <a:r>
              <a:rPr lang="en">
                <a:solidFill>
                  <a:schemeClr val="dk2"/>
                </a:solidFill>
              </a:rPr>
              <a:t>- Add more examples of larger sized listings.</a:t>
            </a:r>
            <a:endParaRPr>
              <a:solidFill>
                <a:schemeClr val="dk2"/>
              </a:solidFill>
            </a:endParaRPr>
          </a:p>
          <a:p>
            <a:pPr indent="-342900" lvl="0" marL="457200" rtl="0" algn="l">
              <a:spcBef>
                <a:spcPts val="0"/>
              </a:spcBef>
              <a:spcAft>
                <a:spcPts val="0"/>
              </a:spcAft>
              <a:buClr>
                <a:schemeClr val="dk2"/>
              </a:buClr>
              <a:buSzPts val="1800"/>
              <a:buAutoNum type="arabicPeriod"/>
            </a:pPr>
            <a:r>
              <a:rPr b="1" lang="en">
                <a:solidFill>
                  <a:schemeClr val="dk2"/>
                </a:solidFill>
              </a:rPr>
              <a:t>Extract other features</a:t>
            </a:r>
            <a:r>
              <a:rPr lang="en">
                <a:solidFill>
                  <a:schemeClr val="dk2"/>
                </a:solidFill>
              </a:rPr>
              <a:t>-Find new features that can help explain differences at specific size levels</a:t>
            </a:r>
            <a:r>
              <a:rPr lang="en" sz="1600">
                <a:solidFill>
                  <a:schemeClr val="dk2"/>
                </a:solidFill>
              </a:rPr>
              <a:t>.</a:t>
            </a:r>
            <a:endParaRPr sz="1600">
              <a:solidFill>
                <a:schemeClr val="dk2"/>
              </a:solidFill>
            </a:endParaRPr>
          </a:p>
          <a:p>
            <a:pPr indent="-311150" lvl="0" marL="457200" rtl="0" algn="l">
              <a:spcBef>
                <a:spcPts val="0"/>
              </a:spcBef>
              <a:spcAft>
                <a:spcPts val="0"/>
              </a:spcAft>
              <a:buClr>
                <a:schemeClr val="dk2"/>
              </a:buClr>
              <a:buSzPts val="1300"/>
              <a:buAutoNum type="arabicPeriod"/>
            </a:pPr>
            <a:r>
              <a:rPr b="1" lang="en" sz="1300">
                <a:solidFill>
                  <a:schemeClr val="dk2"/>
                </a:solidFill>
              </a:rPr>
              <a:t>Find </a:t>
            </a:r>
            <a:r>
              <a:rPr b="1" lang="en" sz="1300">
                <a:solidFill>
                  <a:schemeClr val="dk2"/>
                </a:solidFill>
              </a:rPr>
              <a:t>cleaner</a:t>
            </a:r>
            <a:r>
              <a:rPr b="1" lang="en" sz="1300">
                <a:solidFill>
                  <a:schemeClr val="dk2"/>
                </a:solidFill>
              </a:rPr>
              <a:t> data</a:t>
            </a:r>
            <a:r>
              <a:rPr lang="en" sz="1300">
                <a:solidFill>
                  <a:schemeClr val="dk2"/>
                </a:solidFill>
              </a:rPr>
              <a:t>-The data set used is scraped data.  Some of the data may not be 100% reliable.  For example, sometimes listings may be posting there weekly price instead of nightly.</a:t>
            </a:r>
            <a:endParaRPr sz="1300">
              <a:solidFill>
                <a:schemeClr val="dk2"/>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5"/>
          <p:cNvSpPr txBox="1"/>
          <p:nvPr>
            <p:ph idx="1" type="subTitle"/>
          </p:nvPr>
        </p:nvSpPr>
        <p:spPr>
          <a:xfrm>
            <a:off x="70425" y="202050"/>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b="1" lang="en" u="sng"/>
              <a:t>Objective</a:t>
            </a:r>
            <a:endParaRPr b="1" u="sng"/>
          </a:p>
        </p:txBody>
      </p:sp>
      <p:sp>
        <p:nvSpPr>
          <p:cNvPr id="67" name="Google Shape;67;p15"/>
          <p:cNvSpPr txBox="1"/>
          <p:nvPr/>
        </p:nvSpPr>
        <p:spPr>
          <a:xfrm>
            <a:off x="548350" y="811550"/>
            <a:ext cx="8115600" cy="122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rPr>
              <a:t>Build a regressor that will adequately provide airbnb hosts with reasonable prices to charge during any week of the year.  </a:t>
            </a:r>
            <a:endParaRPr sz="1800">
              <a:solidFill>
                <a:schemeClr val="dk2"/>
              </a:solidFill>
            </a:endParaRPr>
          </a:p>
        </p:txBody>
      </p:sp>
      <p:pic>
        <p:nvPicPr>
          <p:cNvPr id="68" name="Google Shape;68;p15"/>
          <p:cNvPicPr preferRelativeResize="0"/>
          <p:nvPr/>
        </p:nvPicPr>
        <p:blipFill>
          <a:blip r:embed="rId3">
            <a:alphaModFix/>
          </a:blip>
          <a:stretch>
            <a:fillRect/>
          </a:stretch>
        </p:blipFill>
        <p:spPr>
          <a:xfrm>
            <a:off x="152400" y="2422450"/>
            <a:ext cx="8839204" cy="2170957"/>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16"/>
          <p:cNvSpPr txBox="1"/>
          <p:nvPr>
            <p:ph type="title"/>
          </p:nvPr>
        </p:nvSpPr>
        <p:spPr>
          <a:xfrm>
            <a:off x="3557925" y="456000"/>
            <a:ext cx="17829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u="sng"/>
              <a:t>Dataset</a:t>
            </a:r>
            <a:endParaRPr b="1" u="sng"/>
          </a:p>
        </p:txBody>
      </p:sp>
      <p:sp>
        <p:nvSpPr>
          <p:cNvPr id="74" name="Google Shape;74;p1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Inside airbnb: </a:t>
            </a:r>
            <a:r>
              <a:rPr lang="en" u="sng">
                <a:solidFill>
                  <a:schemeClr val="hlink"/>
                </a:solidFill>
                <a:hlinkClick r:id="rId3"/>
              </a:rPr>
              <a:t>https://insideairbnb.com/get-the-data/</a:t>
            </a:r>
            <a:endParaRPr/>
          </a:p>
          <a:p>
            <a:pPr indent="0" lvl="0" marL="0" rtl="0" algn="l">
              <a:spcBef>
                <a:spcPts val="1200"/>
              </a:spcBef>
              <a:spcAft>
                <a:spcPts val="1200"/>
              </a:spcAft>
              <a:buNone/>
            </a:pPr>
            <a:r>
              <a:t/>
            </a:r>
            <a:endParaRPr/>
          </a:p>
        </p:txBody>
      </p:sp>
      <p:pic>
        <p:nvPicPr>
          <p:cNvPr id="75" name="Google Shape;75;p16"/>
          <p:cNvPicPr preferRelativeResize="0"/>
          <p:nvPr/>
        </p:nvPicPr>
        <p:blipFill>
          <a:blip r:embed="rId4">
            <a:alphaModFix/>
          </a:blip>
          <a:stretch>
            <a:fillRect/>
          </a:stretch>
        </p:blipFill>
        <p:spPr>
          <a:xfrm>
            <a:off x="2970775" y="1522075"/>
            <a:ext cx="6122276" cy="2971451"/>
          </a:xfrm>
          <a:prstGeom prst="rect">
            <a:avLst/>
          </a:prstGeom>
          <a:noFill/>
          <a:ln>
            <a:noFill/>
          </a:ln>
        </p:spPr>
      </p:pic>
      <p:sp>
        <p:nvSpPr>
          <p:cNvPr id="76" name="Google Shape;76;p16"/>
          <p:cNvSpPr txBox="1"/>
          <p:nvPr/>
        </p:nvSpPr>
        <p:spPr>
          <a:xfrm>
            <a:off x="469050" y="1751900"/>
            <a:ext cx="2394000" cy="69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u="sng">
                <a:solidFill>
                  <a:schemeClr val="dk2"/>
                </a:solidFill>
              </a:rPr>
              <a:t>Listings.csv.gz</a:t>
            </a:r>
            <a:endParaRPr b="1" sz="1800" u="sng">
              <a:solidFill>
                <a:schemeClr val="dk2"/>
              </a:solidFill>
            </a:endParaRPr>
          </a:p>
          <a:p>
            <a:pPr indent="0" lvl="0" marL="0" rtl="0" algn="l">
              <a:spcBef>
                <a:spcPts val="0"/>
              </a:spcBef>
              <a:spcAft>
                <a:spcPts val="0"/>
              </a:spcAft>
              <a:buNone/>
            </a:pPr>
            <a:r>
              <a:rPr b="1" lang="en" sz="1800" u="sng">
                <a:solidFill>
                  <a:schemeClr val="dk2"/>
                </a:solidFill>
              </a:rPr>
              <a:t>	</a:t>
            </a:r>
            <a:r>
              <a:rPr lang="en" sz="1800">
                <a:solidFill>
                  <a:schemeClr val="dk2"/>
                </a:solidFill>
              </a:rPr>
              <a:t>-</a:t>
            </a:r>
            <a:r>
              <a:rPr lang="en" sz="1200">
                <a:solidFill>
                  <a:schemeClr val="dk2"/>
                </a:solidFill>
              </a:rPr>
              <a:t>Contains detailed information about each listing (bedrooms, bathrooms, latitude, longitude, etc</a:t>
            </a:r>
            <a:endParaRPr sz="1200">
              <a:solidFill>
                <a:schemeClr val="dk2"/>
              </a:solidFill>
            </a:endParaRPr>
          </a:p>
          <a:p>
            <a:pPr indent="0" lvl="0" marL="0" rtl="0" algn="l">
              <a:spcBef>
                <a:spcPts val="0"/>
              </a:spcBef>
              <a:spcAft>
                <a:spcPts val="0"/>
              </a:spcAft>
              <a:buNone/>
            </a:pPr>
            <a:r>
              <a:t/>
            </a:r>
            <a:endParaRPr sz="1200">
              <a:solidFill>
                <a:schemeClr val="dk2"/>
              </a:solidFill>
            </a:endParaRPr>
          </a:p>
          <a:p>
            <a:pPr indent="0" lvl="0" marL="0" rtl="0" algn="l">
              <a:spcBef>
                <a:spcPts val="0"/>
              </a:spcBef>
              <a:spcAft>
                <a:spcPts val="0"/>
              </a:spcAft>
              <a:buNone/>
            </a:pPr>
            <a:r>
              <a:rPr b="1" lang="en" sz="1800" u="sng">
                <a:solidFill>
                  <a:schemeClr val="dk2"/>
                </a:solidFill>
              </a:rPr>
              <a:t>Calendar.csv.gz</a:t>
            </a:r>
            <a:endParaRPr b="1" sz="1800" u="sng">
              <a:solidFill>
                <a:schemeClr val="dk2"/>
              </a:solidFill>
            </a:endParaRPr>
          </a:p>
          <a:p>
            <a:pPr indent="0" lvl="0" marL="0" rtl="0" algn="l">
              <a:spcBef>
                <a:spcPts val="0"/>
              </a:spcBef>
              <a:spcAft>
                <a:spcPts val="0"/>
              </a:spcAft>
              <a:buNone/>
            </a:pPr>
            <a:r>
              <a:rPr b="1" lang="en" sz="1800" u="sng">
                <a:solidFill>
                  <a:schemeClr val="dk2"/>
                </a:solidFill>
              </a:rPr>
              <a:t>	</a:t>
            </a:r>
            <a:r>
              <a:rPr lang="en" sz="1100">
                <a:solidFill>
                  <a:schemeClr val="dk2"/>
                </a:solidFill>
              </a:rPr>
              <a:t>-Contains the price that was listed for each date in the time window.</a:t>
            </a:r>
            <a:endParaRPr sz="1100">
              <a:solidFill>
                <a:schemeClr val="dk2"/>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sp>
        <p:nvSpPr>
          <p:cNvPr id="81" name="Google Shape;81;p17"/>
          <p:cNvSpPr txBox="1"/>
          <p:nvPr>
            <p:ph type="title"/>
          </p:nvPr>
        </p:nvSpPr>
        <p:spPr>
          <a:xfrm>
            <a:off x="2022550" y="488900"/>
            <a:ext cx="5226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u="sng"/>
              <a:t>Merging Listings and Calendar</a:t>
            </a:r>
            <a:endParaRPr b="1" u="sng"/>
          </a:p>
        </p:txBody>
      </p:sp>
      <p:sp>
        <p:nvSpPr>
          <p:cNvPr id="82" name="Google Shape;82;p1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The listings and calendar data was combined to create a dataset with prices for each day along with other size and location features associated with the listing.</a:t>
            </a:r>
            <a:endParaRPr/>
          </a:p>
          <a:p>
            <a:pPr indent="0" lvl="0" marL="0" rtl="0" algn="l">
              <a:spcBef>
                <a:spcPts val="1200"/>
              </a:spcBef>
              <a:spcAft>
                <a:spcPts val="0"/>
              </a:spcAft>
              <a:buNone/>
            </a:pPr>
            <a:r>
              <a:rPr lang="en"/>
              <a:t>Rows: 2,181,240						Columns: 78</a:t>
            </a:r>
            <a:endParaRPr/>
          </a:p>
          <a:p>
            <a:pPr indent="0" lvl="0" marL="0" rtl="0" algn="l">
              <a:spcBef>
                <a:spcPts val="1200"/>
              </a:spcBef>
              <a:spcAft>
                <a:spcPts val="1200"/>
              </a:spcAft>
              <a:buNone/>
            </a:pPr>
            <a:r>
              <a:t/>
            </a:r>
            <a:endParaRPr/>
          </a:p>
        </p:txBody>
      </p:sp>
      <p:pic>
        <p:nvPicPr>
          <p:cNvPr id="83" name="Google Shape;83;p17"/>
          <p:cNvPicPr preferRelativeResize="0"/>
          <p:nvPr/>
        </p:nvPicPr>
        <p:blipFill>
          <a:blip r:embed="rId3">
            <a:alphaModFix/>
          </a:blip>
          <a:stretch>
            <a:fillRect/>
          </a:stretch>
        </p:blipFill>
        <p:spPr>
          <a:xfrm>
            <a:off x="0" y="2571750"/>
            <a:ext cx="8832302" cy="2535857"/>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8"/>
          <p:cNvSpPr txBox="1"/>
          <p:nvPr>
            <p:ph type="title"/>
          </p:nvPr>
        </p:nvSpPr>
        <p:spPr>
          <a:xfrm>
            <a:off x="2931225" y="445025"/>
            <a:ext cx="3066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u="sng"/>
              <a:t>Potential Features</a:t>
            </a:r>
            <a:endParaRPr u="sng"/>
          </a:p>
        </p:txBody>
      </p:sp>
      <p:sp>
        <p:nvSpPr>
          <p:cNvPr id="89" name="Google Shape;89;p18"/>
          <p:cNvSpPr txBox="1"/>
          <p:nvPr>
            <p:ph idx="1" type="body"/>
          </p:nvPr>
        </p:nvSpPr>
        <p:spPr>
          <a:xfrm>
            <a:off x="203925" y="101772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The data set came with 78 columns which are shown below.  Underlined are the columns that were either used as features directly, or used for feature extraction.</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pic>
        <p:nvPicPr>
          <p:cNvPr id="90" name="Google Shape;90;p18"/>
          <p:cNvPicPr preferRelativeResize="0"/>
          <p:nvPr/>
        </p:nvPicPr>
        <p:blipFill>
          <a:blip r:embed="rId3">
            <a:alphaModFix/>
          </a:blip>
          <a:stretch>
            <a:fillRect/>
          </a:stretch>
        </p:blipFill>
        <p:spPr>
          <a:xfrm>
            <a:off x="94800" y="2249275"/>
            <a:ext cx="8629725" cy="286052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19"/>
          <p:cNvSpPr txBox="1"/>
          <p:nvPr>
            <p:ph type="title"/>
          </p:nvPr>
        </p:nvSpPr>
        <p:spPr>
          <a:xfrm>
            <a:off x="2274775" y="434050"/>
            <a:ext cx="38448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u="sng"/>
              <a:t>Target Variable Statistics</a:t>
            </a:r>
            <a:endParaRPr u="sng"/>
          </a:p>
        </p:txBody>
      </p:sp>
      <p:pic>
        <p:nvPicPr>
          <p:cNvPr id="96" name="Google Shape;96;p19"/>
          <p:cNvPicPr preferRelativeResize="0"/>
          <p:nvPr/>
        </p:nvPicPr>
        <p:blipFill>
          <a:blip r:embed="rId3">
            <a:alphaModFix/>
          </a:blip>
          <a:stretch>
            <a:fillRect/>
          </a:stretch>
        </p:blipFill>
        <p:spPr>
          <a:xfrm>
            <a:off x="4956125" y="1225425"/>
            <a:ext cx="3910001" cy="3248651"/>
          </a:xfrm>
          <a:prstGeom prst="rect">
            <a:avLst/>
          </a:prstGeom>
          <a:noFill/>
          <a:ln>
            <a:noFill/>
          </a:ln>
        </p:spPr>
      </p:pic>
      <p:pic>
        <p:nvPicPr>
          <p:cNvPr id="97" name="Google Shape;97;p19"/>
          <p:cNvPicPr preferRelativeResize="0"/>
          <p:nvPr/>
        </p:nvPicPr>
        <p:blipFill>
          <a:blip r:embed="rId4">
            <a:alphaModFix/>
          </a:blip>
          <a:stretch>
            <a:fillRect/>
          </a:stretch>
        </p:blipFill>
        <p:spPr>
          <a:xfrm>
            <a:off x="97075" y="1083550"/>
            <a:ext cx="3192600" cy="2918624"/>
          </a:xfrm>
          <a:prstGeom prst="rect">
            <a:avLst/>
          </a:prstGeom>
          <a:noFill/>
          <a:ln>
            <a:noFill/>
          </a:ln>
        </p:spPr>
      </p:pic>
      <p:sp>
        <p:nvSpPr>
          <p:cNvPr id="98" name="Google Shape;98;p19"/>
          <p:cNvSpPr txBox="1"/>
          <p:nvPr/>
        </p:nvSpPr>
        <p:spPr>
          <a:xfrm>
            <a:off x="97075" y="3853525"/>
            <a:ext cx="4590300" cy="114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300">
                <a:solidFill>
                  <a:schemeClr val="dk2"/>
                </a:solidFill>
              </a:rPr>
              <a:t>Range:                                   $25.99 K</a:t>
            </a:r>
            <a:endParaRPr b="1" sz="1300">
              <a:solidFill>
                <a:schemeClr val="dk2"/>
              </a:solidFill>
            </a:endParaRPr>
          </a:p>
          <a:p>
            <a:pPr indent="0" lvl="0" marL="0" rtl="0" algn="l">
              <a:spcBef>
                <a:spcPts val="0"/>
              </a:spcBef>
              <a:spcAft>
                <a:spcPts val="0"/>
              </a:spcAft>
              <a:buNone/>
            </a:pPr>
            <a:r>
              <a:t/>
            </a:r>
            <a:endParaRPr sz="1800">
              <a:solidFill>
                <a:schemeClr val="dk2"/>
              </a:solidFill>
            </a:endParaRPr>
          </a:p>
          <a:p>
            <a:pPr indent="0" lvl="0" marL="0" rtl="0" algn="l">
              <a:spcBef>
                <a:spcPts val="0"/>
              </a:spcBef>
              <a:spcAft>
                <a:spcPts val="0"/>
              </a:spcAft>
              <a:buNone/>
            </a:pPr>
            <a:r>
              <a:rPr lang="en" sz="1800">
                <a:solidFill>
                  <a:schemeClr val="dk2"/>
                </a:solidFill>
              </a:rPr>
              <a:t>Summary: </a:t>
            </a:r>
            <a:r>
              <a:rPr lang="en" sz="1300">
                <a:solidFill>
                  <a:schemeClr val="dk2"/>
                </a:solidFill>
              </a:rPr>
              <a:t>The average price is $463.00 (median: $287.00), ranging from $10.00 to $26.00k</a:t>
            </a:r>
            <a:endParaRPr sz="1300">
              <a:solidFill>
                <a:schemeClr val="dk2"/>
              </a:solidFill>
            </a:endParaRPr>
          </a:p>
          <a:p>
            <a:pPr indent="0" lvl="0" marL="0" rtl="0" algn="l">
              <a:spcBef>
                <a:spcPts val="0"/>
              </a:spcBef>
              <a:spcAft>
                <a:spcPts val="0"/>
              </a:spcAft>
              <a:buNone/>
            </a:pPr>
            <a:r>
              <a:t/>
            </a:r>
            <a:endParaRPr sz="1800">
              <a:solidFill>
                <a:schemeClr val="dk2"/>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20"/>
          <p:cNvSpPr txBox="1"/>
          <p:nvPr>
            <p:ph type="title"/>
          </p:nvPr>
        </p:nvSpPr>
        <p:spPr>
          <a:xfrm>
            <a:off x="59450" y="721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u="sng"/>
              <a:t>Size Related Features</a:t>
            </a:r>
            <a:endParaRPr u="sng"/>
          </a:p>
        </p:txBody>
      </p:sp>
      <p:pic>
        <p:nvPicPr>
          <p:cNvPr id="104" name="Google Shape;104;p20"/>
          <p:cNvPicPr preferRelativeResize="0"/>
          <p:nvPr/>
        </p:nvPicPr>
        <p:blipFill>
          <a:blip r:embed="rId3">
            <a:alphaModFix/>
          </a:blip>
          <a:stretch>
            <a:fillRect/>
          </a:stretch>
        </p:blipFill>
        <p:spPr>
          <a:xfrm>
            <a:off x="169099" y="2730775"/>
            <a:ext cx="3888226" cy="2270149"/>
          </a:xfrm>
          <a:prstGeom prst="rect">
            <a:avLst/>
          </a:prstGeom>
          <a:noFill/>
          <a:ln>
            <a:noFill/>
          </a:ln>
        </p:spPr>
      </p:pic>
      <p:pic>
        <p:nvPicPr>
          <p:cNvPr id="105" name="Google Shape;105;p20"/>
          <p:cNvPicPr preferRelativeResize="0"/>
          <p:nvPr/>
        </p:nvPicPr>
        <p:blipFill>
          <a:blip r:embed="rId4">
            <a:alphaModFix/>
          </a:blip>
          <a:stretch>
            <a:fillRect/>
          </a:stretch>
        </p:blipFill>
        <p:spPr>
          <a:xfrm>
            <a:off x="5074125" y="447450"/>
            <a:ext cx="3647567" cy="2124300"/>
          </a:xfrm>
          <a:prstGeom prst="rect">
            <a:avLst/>
          </a:prstGeom>
          <a:noFill/>
          <a:ln>
            <a:noFill/>
          </a:ln>
        </p:spPr>
      </p:pic>
      <p:pic>
        <p:nvPicPr>
          <p:cNvPr id="106" name="Google Shape;106;p20"/>
          <p:cNvPicPr preferRelativeResize="0"/>
          <p:nvPr/>
        </p:nvPicPr>
        <p:blipFill>
          <a:blip r:embed="rId5">
            <a:alphaModFix/>
          </a:blip>
          <a:stretch>
            <a:fillRect/>
          </a:stretch>
        </p:blipFill>
        <p:spPr>
          <a:xfrm>
            <a:off x="5074126" y="3000650"/>
            <a:ext cx="3594704" cy="2066074"/>
          </a:xfrm>
          <a:prstGeom prst="rect">
            <a:avLst/>
          </a:prstGeom>
          <a:noFill/>
          <a:ln>
            <a:noFill/>
          </a:ln>
        </p:spPr>
      </p:pic>
      <p:sp>
        <p:nvSpPr>
          <p:cNvPr id="107" name="Google Shape;107;p20"/>
          <p:cNvSpPr txBox="1"/>
          <p:nvPr/>
        </p:nvSpPr>
        <p:spPr>
          <a:xfrm>
            <a:off x="6208775" y="72150"/>
            <a:ext cx="1325400" cy="46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300" u="sng">
                <a:solidFill>
                  <a:schemeClr val="dk2"/>
                </a:solidFill>
              </a:rPr>
              <a:t>Bedrooms</a:t>
            </a:r>
            <a:endParaRPr b="1" sz="1300" u="sng">
              <a:solidFill>
                <a:schemeClr val="dk2"/>
              </a:solidFill>
            </a:endParaRPr>
          </a:p>
        </p:txBody>
      </p:sp>
      <p:sp>
        <p:nvSpPr>
          <p:cNvPr id="108" name="Google Shape;108;p20"/>
          <p:cNvSpPr txBox="1"/>
          <p:nvPr/>
        </p:nvSpPr>
        <p:spPr>
          <a:xfrm>
            <a:off x="6235213" y="2571750"/>
            <a:ext cx="1325400" cy="46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300" u="sng">
                <a:solidFill>
                  <a:schemeClr val="dk2"/>
                </a:solidFill>
              </a:rPr>
              <a:t>Bathrooms</a:t>
            </a:r>
            <a:endParaRPr b="1" sz="1300" u="sng">
              <a:solidFill>
                <a:schemeClr val="dk2"/>
              </a:solidFill>
            </a:endParaRPr>
          </a:p>
        </p:txBody>
      </p:sp>
      <p:sp>
        <p:nvSpPr>
          <p:cNvPr id="109" name="Google Shape;109;p20"/>
          <p:cNvSpPr txBox="1"/>
          <p:nvPr/>
        </p:nvSpPr>
        <p:spPr>
          <a:xfrm>
            <a:off x="1315250" y="2403850"/>
            <a:ext cx="1733700" cy="46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300" u="sng">
                <a:solidFill>
                  <a:schemeClr val="dk2"/>
                </a:solidFill>
              </a:rPr>
              <a:t>Accommodates</a:t>
            </a:r>
            <a:endParaRPr b="1" sz="1300" u="sng">
              <a:solidFill>
                <a:schemeClr val="dk2"/>
              </a:solidFill>
            </a:endParaRPr>
          </a:p>
        </p:txBody>
      </p:sp>
      <p:sp>
        <p:nvSpPr>
          <p:cNvPr id="110" name="Google Shape;110;p20"/>
          <p:cNvSpPr txBox="1"/>
          <p:nvPr/>
        </p:nvSpPr>
        <p:spPr>
          <a:xfrm>
            <a:off x="274175" y="541650"/>
            <a:ext cx="3992100" cy="153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2"/>
                </a:solidFill>
              </a:rPr>
              <a:t>Bedrooms, bathrooms, and guests accommodated are some of the most important features that will be used for this model.  They all show a strong monotonic relationship with the target variable.  Notice that the number accommodated increases as the price increases in a somewhat linear fashion. however, at higher values this pattern begins to break. </a:t>
            </a:r>
            <a:endParaRPr sz="1300">
              <a:solidFill>
                <a:schemeClr val="dk2"/>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21"/>
          <p:cNvSpPr txBox="1"/>
          <p:nvPr>
            <p:ph type="title"/>
          </p:nvPr>
        </p:nvSpPr>
        <p:spPr>
          <a:xfrm>
            <a:off x="2559775" y="412125"/>
            <a:ext cx="32307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u="sng"/>
              <a:t>Price Over Time</a:t>
            </a:r>
            <a:endParaRPr u="sng"/>
          </a:p>
        </p:txBody>
      </p:sp>
      <p:sp>
        <p:nvSpPr>
          <p:cNvPr id="116" name="Google Shape;116;p21"/>
          <p:cNvSpPr txBox="1"/>
          <p:nvPr>
            <p:ph idx="1" type="body"/>
          </p:nvPr>
        </p:nvSpPr>
        <p:spPr>
          <a:xfrm>
            <a:off x="224800" y="863550"/>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In hawaii the high season for short term rentals is in the winter months.  We see an overall increase in price from October to the middle of january, with major up swings during the Thanksgiving, Christmas and New Years holidays.</a:t>
            </a:r>
            <a:endParaRPr/>
          </a:p>
        </p:txBody>
      </p:sp>
      <p:pic>
        <p:nvPicPr>
          <p:cNvPr id="117" name="Google Shape;117;p21"/>
          <p:cNvPicPr preferRelativeResize="0"/>
          <p:nvPr/>
        </p:nvPicPr>
        <p:blipFill>
          <a:blip r:embed="rId3">
            <a:alphaModFix/>
          </a:blip>
          <a:stretch>
            <a:fillRect/>
          </a:stretch>
        </p:blipFill>
        <p:spPr>
          <a:xfrm>
            <a:off x="158025" y="1942175"/>
            <a:ext cx="6710774" cy="31161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